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64" r:id="rId4"/>
    <p:sldId id="265" r:id="rId5"/>
    <p:sldId id="266" r:id="rId6"/>
    <p:sldId id="267" r:id="rId7"/>
    <p:sldId id="269" r:id="rId8"/>
    <p:sldId id="270" r:id="rId9"/>
    <p:sldId id="271" r:id="rId10"/>
    <p:sldId id="272" r:id="rId11"/>
    <p:sldId id="274" r:id="rId12"/>
    <p:sldId id="275" r:id="rId13"/>
    <p:sldId id="276" r:id="rId14"/>
    <p:sldId id="277" r:id="rId15"/>
    <p:sldId id="278" r:id="rId16"/>
    <p:sldId id="279" r:id="rId17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7"/>
    <p:restoredTop sz="94694"/>
  </p:normalViewPr>
  <p:slideViewPr>
    <p:cSldViewPr>
      <p:cViewPr varScale="1">
        <p:scale>
          <a:sx n="121" d="100"/>
          <a:sy n="121" d="100"/>
        </p:scale>
        <p:origin x="440" y="17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bg1"/>
                </a:solidFill>
                <a:latin typeface="Urbane Bold"/>
                <a:cs typeface="Urbane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Urbane Bold"/>
                <a:cs typeface="Urbane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Urbane Bold"/>
                <a:cs typeface="Urbane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Urbane Bold"/>
                <a:cs typeface="Urbane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99234" y="526280"/>
            <a:ext cx="10193530" cy="6470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bg1"/>
                </a:solidFill>
                <a:latin typeface="Urbane Bold"/>
                <a:cs typeface="Urbane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31340" y="1688592"/>
            <a:ext cx="4974590" cy="3863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2/6/23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hyperlink" Target="mailto:mbriggs@theapiarystudios.com" TargetMode="External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57212" y="457200"/>
            <a:ext cx="11277600" cy="5943600"/>
            <a:chOff x="457212" y="457200"/>
            <a:chExt cx="11277600" cy="5943600"/>
          </a:xfrm>
        </p:grpSpPr>
        <p:sp>
          <p:nvSpPr>
            <p:cNvPr id="5" name="object 5"/>
            <p:cNvSpPr/>
            <p:nvPr/>
          </p:nvSpPr>
          <p:spPr>
            <a:xfrm>
              <a:off x="457212" y="457200"/>
              <a:ext cx="11277600" cy="5943600"/>
            </a:xfrm>
            <a:custGeom>
              <a:avLst/>
              <a:gdLst/>
              <a:ahLst/>
              <a:cxnLst/>
              <a:rect l="l" t="t" r="r" b="b"/>
              <a:pathLst>
                <a:path w="11277600" h="5943600">
                  <a:moveTo>
                    <a:pt x="11277574" y="0"/>
                  </a:moveTo>
                  <a:lnTo>
                    <a:pt x="0" y="0"/>
                  </a:lnTo>
                  <a:lnTo>
                    <a:pt x="0" y="5943600"/>
                  </a:lnTo>
                  <a:lnTo>
                    <a:pt x="11277574" y="5943600"/>
                  </a:lnTo>
                  <a:lnTo>
                    <a:pt x="112775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73055" y="5549443"/>
              <a:ext cx="1437050" cy="679512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631234" y="5600322"/>
            <a:ext cx="771525" cy="1619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900" b="0" dirty="0">
                <a:solidFill>
                  <a:srgbClr val="FFFFFF"/>
                </a:solidFill>
                <a:latin typeface="Urbane Thin"/>
                <a:cs typeface="Urbane Thin"/>
              </a:rPr>
              <a:t>powered</a:t>
            </a:r>
            <a:r>
              <a:rPr sz="900" b="0" spc="295" dirty="0">
                <a:solidFill>
                  <a:srgbClr val="FFFFFF"/>
                </a:solidFill>
                <a:latin typeface="Urbane Thin"/>
                <a:cs typeface="Urbane Thin"/>
              </a:rPr>
              <a:t> </a:t>
            </a:r>
            <a:r>
              <a:rPr sz="900" b="0" spc="-25" dirty="0">
                <a:solidFill>
                  <a:srgbClr val="FFFFFF"/>
                </a:solidFill>
                <a:latin typeface="Urbane Thin"/>
                <a:cs typeface="Urbane Thin"/>
              </a:rPr>
              <a:t>by</a:t>
            </a:r>
            <a:endParaRPr sz="900">
              <a:latin typeface="Urbane Thin"/>
              <a:cs typeface="Urbane Thi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918650" y="1461350"/>
            <a:ext cx="6245225" cy="2599690"/>
            <a:chOff x="2918650" y="1461350"/>
            <a:chExt cx="6245225" cy="2599690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18650" y="1461350"/>
              <a:ext cx="6244970" cy="234422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3627121" y="4041901"/>
              <a:ext cx="2040889" cy="0"/>
            </a:xfrm>
            <a:custGeom>
              <a:avLst/>
              <a:gdLst/>
              <a:ahLst/>
              <a:cxnLst/>
              <a:rect l="l" t="t" r="r" b="b"/>
              <a:pathLst>
                <a:path w="2040889">
                  <a:moveTo>
                    <a:pt x="2040801" y="0"/>
                  </a:moveTo>
                  <a:lnTo>
                    <a:pt x="0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868491" y="3903254"/>
            <a:ext cx="2353945" cy="2406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400" b="0" dirty="0">
                <a:solidFill>
                  <a:srgbClr val="FFFFFF"/>
                </a:solidFill>
                <a:latin typeface="Urbane Medium"/>
                <a:cs typeface="Urbane Medium"/>
              </a:rPr>
              <a:t>A</a:t>
            </a:r>
            <a:r>
              <a:rPr sz="1400" b="0" spc="15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400" b="0" spc="45" dirty="0">
                <a:solidFill>
                  <a:srgbClr val="FFFFFF"/>
                </a:solidFill>
                <a:latin typeface="Urbane Medium"/>
                <a:cs typeface="Urbane Medium"/>
              </a:rPr>
              <a:t>VISION</a:t>
            </a:r>
            <a:r>
              <a:rPr sz="1400" b="0" spc="15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400" b="0" dirty="0">
                <a:solidFill>
                  <a:srgbClr val="FFFFFF"/>
                </a:solidFill>
                <a:latin typeface="Urbane Medium"/>
                <a:cs typeface="Urbane Medium"/>
              </a:rPr>
              <a:t>FOR</a:t>
            </a:r>
            <a:r>
              <a:rPr sz="1400" b="0" spc="15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400" b="0" spc="45" dirty="0">
                <a:solidFill>
                  <a:srgbClr val="FFFFFF"/>
                </a:solidFill>
                <a:latin typeface="Urbane Medium"/>
                <a:cs typeface="Urbane Medium"/>
              </a:rPr>
              <a:t>LAKELAND</a:t>
            </a:r>
            <a:endParaRPr sz="1400">
              <a:latin typeface="Urbane Medium"/>
              <a:cs typeface="Urbane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8636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FROM</a:t>
            </a:r>
            <a:r>
              <a:rPr spc="-50" dirty="0"/>
              <a:t> </a:t>
            </a:r>
            <a:r>
              <a:rPr spc="-10" dirty="0"/>
              <a:t>THIS...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697938" y="5820560"/>
            <a:ext cx="15868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Urbane Bold"/>
                <a:cs typeface="Urbane Bold"/>
              </a:rPr>
              <a:t>...TO</a:t>
            </a:r>
            <a:r>
              <a:rPr sz="2400" b="1" spc="-90" dirty="0">
                <a:solidFill>
                  <a:srgbClr val="FFFFFF"/>
                </a:solidFill>
                <a:latin typeface="Urbane Bold"/>
                <a:cs typeface="Urbane Bold"/>
              </a:rPr>
              <a:t> </a:t>
            </a:r>
            <a:r>
              <a:rPr sz="2400" b="1" spc="-10" dirty="0">
                <a:solidFill>
                  <a:srgbClr val="FFFFFF"/>
                </a:solidFill>
                <a:latin typeface="Urbane Bold"/>
                <a:cs typeface="Urbane Bold"/>
              </a:rPr>
              <a:t>THIS.</a:t>
            </a:r>
            <a:endParaRPr sz="2400">
              <a:latin typeface="Urbane Bold"/>
              <a:cs typeface="Urbane Bold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0024" y="923544"/>
            <a:ext cx="8951963" cy="7315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5980176"/>
            <a:ext cx="9372600" cy="73152"/>
          </a:xfrm>
          <a:prstGeom prst="rect">
            <a:avLst/>
          </a:prstGeom>
        </p:spPr>
      </p:pic>
      <p:pic>
        <p:nvPicPr>
          <p:cNvPr id="9" name="object 5">
            <a:extLst>
              <a:ext uri="{FF2B5EF4-FFF2-40B4-BE49-F238E27FC236}">
                <a16:creationId xmlns:a16="http://schemas.microsoft.com/office/drawing/2014/main" id="{14FCD132-3742-8CC5-8303-6EA3446DA5A4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936" y="1306436"/>
            <a:ext cx="5413248" cy="303590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8256" y="2663075"/>
            <a:ext cx="5413248" cy="303669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20828" y="3063962"/>
            <a:ext cx="4287520" cy="10560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750" b="1" spc="-215" dirty="0">
                <a:solidFill>
                  <a:srgbClr val="FFFFFF"/>
                </a:solidFill>
                <a:latin typeface="Urbane Bold"/>
                <a:cs typeface="Urbane Bold"/>
              </a:rPr>
              <a:t>C</a:t>
            </a:r>
            <a:r>
              <a:rPr sz="6750" b="1" spc="-490" dirty="0">
                <a:solidFill>
                  <a:srgbClr val="FFFFFF"/>
                </a:solidFill>
                <a:latin typeface="Urbane Bold"/>
                <a:cs typeface="Urbane Bold"/>
              </a:rPr>
              <a:t>AT</a:t>
            </a:r>
            <a:r>
              <a:rPr sz="6750" b="1" spc="-10" dirty="0">
                <a:solidFill>
                  <a:srgbClr val="FFFFFF"/>
                </a:solidFill>
                <a:latin typeface="Urbane Bold"/>
                <a:cs typeface="Urbane Bold"/>
              </a:rPr>
              <a:t>A</a:t>
            </a:r>
            <a:r>
              <a:rPr sz="6750" b="1" spc="-735" dirty="0">
                <a:solidFill>
                  <a:srgbClr val="FFFFFF"/>
                </a:solidFill>
                <a:latin typeface="Urbane Bold"/>
                <a:cs typeface="Urbane Bold"/>
              </a:rPr>
              <a:t>L</a:t>
            </a:r>
            <a:r>
              <a:rPr sz="6750" b="1" spc="-235" dirty="0">
                <a:solidFill>
                  <a:srgbClr val="FFFFFF"/>
                </a:solidFill>
                <a:latin typeface="Urbane Bold"/>
                <a:cs typeface="Urbane Bold"/>
              </a:rPr>
              <a:t>Y</a:t>
            </a:r>
            <a:r>
              <a:rPr sz="6750" b="1" spc="-40" dirty="0">
                <a:solidFill>
                  <a:srgbClr val="FFFFFF"/>
                </a:solidFill>
                <a:latin typeface="Urbane Bold"/>
                <a:cs typeface="Urbane Bold"/>
              </a:rPr>
              <a:t>S</a:t>
            </a:r>
            <a:r>
              <a:rPr sz="6750" b="1" spc="-10" dirty="0">
                <a:solidFill>
                  <a:srgbClr val="FFFFFF"/>
                </a:solidFill>
                <a:latin typeface="Urbane Bold"/>
                <a:cs typeface="Urbane Bold"/>
              </a:rPr>
              <a:t>T</a:t>
            </a:r>
            <a:endParaRPr sz="6750">
              <a:latin typeface="Urbane Bold"/>
              <a:cs typeface="Urbane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20828" y="2789784"/>
            <a:ext cx="1403985" cy="391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b="0" spc="-20" dirty="0">
                <a:latin typeface="Urbane Medium"/>
                <a:cs typeface="Urbane Medium"/>
              </a:rPr>
              <a:t>TOURING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68347" y="2876143"/>
            <a:ext cx="75425" cy="111607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57212" y="457200"/>
            <a:ext cx="11734800" cy="6400800"/>
            <a:chOff x="457212" y="457200"/>
            <a:chExt cx="11734800" cy="6400800"/>
          </a:xfrm>
        </p:grpSpPr>
        <p:pic>
          <p:nvPicPr>
            <p:cNvPr id="3" name="object 3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7212" y="457200"/>
              <a:ext cx="11277570" cy="59436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114542" y="5559552"/>
              <a:ext cx="4077970" cy="1298575"/>
            </a:xfrm>
            <a:custGeom>
              <a:avLst/>
              <a:gdLst/>
              <a:ahLst/>
              <a:cxnLst/>
              <a:rect l="l" t="t" r="r" b="b"/>
              <a:pathLst>
                <a:path w="4077970" h="1298575">
                  <a:moveTo>
                    <a:pt x="3817182" y="0"/>
                  </a:moveTo>
                  <a:lnTo>
                    <a:pt x="749663" y="0"/>
                  </a:lnTo>
                  <a:lnTo>
                    <a:pt x="0" y="1298447"/>
                  </a:lnTo>
                  <a:lnTo>
                    <a:pt x="4077456" y="1298447"/>
                  </a:lnTo>
                  <a:lnTo>
                    <a:pt x="4077456" y="450805"/>
                  </a:lnTo>
                  <a:lnTo>
                    <a:pt x="3817182" y="0"/>
                  </a:lnTo>
                  <a:close/>
                </a:path>
              </a:pathLst>
            </a:custGeom>
            <a:solidFill>
              <a:srgbClr val="000000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945371" y="5720484"/>
            <a:ext cx="32594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246120" algn="l"/>
              </a:tabLst>
            </a:pPr>
            <a:r>
              <a:rPr sz="2400" b="1" u="heavy" dirty="0">
                <a:solidFill>
                  <a:srgbClr val="FFFFFF"/>
                </a:solidFill>
                <a:uFill>
                  <a:solidFill>
                    <a:srgbClr val="DBCF46"/>
                  </a:solidFill>
                </a:uFill>
                <a:latin typeface="Urbane Bold"/>
                <a:cs typeface="Urbane Bold"/>
              </a:rPr>
              <a:t>AERIAL </a:t>
            </a:r>
            <a:r>
              <a:rPr sz="2400" b="1" u="heavy" spc="-20" dirty="0">
                <a:solidFill>
                  <a:srgbClr val="FFFFFF"/>
                </a:solidFill>
                <a:uFill>
                  <a:solidFill>
                    <a:srgbClr val="DBCF46"/>
                  </a:solidFill>
                </a:uFill>
                <a:latin typeface="Urbane Bold"/>
                <a:cs typeface="Urbane Bold"/>
              </a:rPr>
              <a:t>VIEW</a:t>
            </a:r>
            <a:r>
              <a:rPr sz="2400" b="1" u="heavy" dirty="0">
                <a:solidFill>
                  <a:srgbClr val="FFFFFF"/>
                </a:solidFill>
                <a:uFill>
                  <a:solidFill>
                    <a:srgbClr val="DBCF46"/>
                  </a:solidFill>
                </a:uFill>
                <a:latin typeface="Urbane Bold"/>
                <a:cs typeface="Urbane Bold"/>
              </a:rPr>
              <a:t>	</a:t>
            </a:r>
            <a:endParaRPr sz="2400">
              <a:latin typeface="Urbane Bold"/>
              <a:cs typeface="Urbane Bol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57212" y="457200"/>
            <a:ext cx="11734800" cy="6400800"/>
            <a:chOff x="457212" y="457200"/>
            <a:chExt cx="11734800" cy="6400800"/>
          </a:xfrm>
        </p:grpSpPr>
        <p:pic>
          <p:nvPicPr>
            <p:cNvPr id="3" name="object 3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7212" y="457200"/>
              <a:ext cx="11277570" cy="59436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114542" y="5559552"/>
              <a:ext cx="4077970" cy="1298575"/>
            </a:xfrm>
            <a:custGeom>
              <a:avLst/>
              <a:gdLst/>
              <a:ahLst/>
              <a:cxnLst/>
              <a:rect l="l" t="t" r="r" b="b"/>
              <a:pathLst>
                <a:path w="4077970" h="1298575">
                  <a:moveTo>
                    <a:pt x="3817182" y="0"/>
                  </a:moveTo>
                  <a:lnTo>
                    <a:pt x="749663" y="0"/>
                  </a:lnTo>
                  <a:lnTo>
                    <a:pt x="0" y="1298447"/>
                  </a:lnTo>
                  <a:lnTo>
                    <a:pt x="4077456" y="1298447"/>
                  </a:lnTo>
                  <a:lnTo>
                    <a:pt x="4077456" y="450805"/>
                  </a:lnTo>
                  <a:lnTo>
                    <a:pt x="3817182" y="0"/>
                  </a:lnTo>
                  <a:close/>
                </a:path>
              </a:pathLst>
            </a:custGeom>
            <a:solidFill>
              <a:srgbClr val="000000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945371" y="5720484"/>
            <a:ext cx="32594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246120" algn="l"/>
              </a:tabLst>
            </a:pPr>
            <a:r>
              <a:rPr sz="2400" b="1" u="heavy" dirty="0">
                <a:solidFill>
                  <a:srgbClr val="FFFFFF"/>
                </a:solidFill>
                <a:uFill>
                  <a:solidFill>
                    <a:srgbClr val="DBCF46"/>
                  </a:solidFill>
                </a:uFill>
                <a:latin typeface="Urbane Bold"/>
                <a:cs typeface="Urbane Bold"/>
              </a:rPr>
              <a:t>AERIAL </a:t>
            </a:r>
            <a:r>
              <a:rPr sz="2400" b="1" u="heavy" spc="-20" dirty="0">
                <a:solidFill>
                  <a:srgbClr val="FFFFFF"/>
                </a:solidFill>
                <a:uFill>
                  <a:solidFill>
                    <a:srgbClr val="DBCF46"/>
                  </a:solidFill>
                </a:uFill>
                <a:latin typeface="Urbane Bold"/>
                <a:cs typeface="Urbane Bold"/>
              </a:rPr>
              <a:t>VIEW</a:t>
            </a:r>
            <a:r>
              <a:rPr sz="2400" b="1" u="heavy" dirty="0">
                <a:solidFill>
                  <a:srgbClr val="FFFFFF"/>
                </a:solidFill>
                <a:uFill>
                  <a:solidFill>
                    <a:srgbClr val="DBCF46"/>
                  </a:solidFill>
                </a:uFill>
                <a:latin typeface="Urbane Bold"/>
                <a:cs typeface="Urbane Bold"/>
              </a:rPr>
              <a:t>	</a:t>
            </a:r>
            <a:endParaRPr sz="2400">
              <a:latin typeface="Urbane Bold"/>
              <a:cs typeface="Urbane 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57212" y="457200"/>
            <a:ext cx="11734800" cy="6400800"/>
            <a:chOff x="457212" y="457200"/>
            <a:chExt cx="11734800" cy="6400800"/>
          </a:xfrm>
        </p:grpSpPr>
        <p:pic>
          <p:nvPicPr>
            <p:cNvPr id="3" name="object 3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7212" y="457200"/>
              <a:ext cx="11277570" cy="59436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114542" y="5559552"/>
              <a:ext cx="4077970" cy="1298575"/>
            </a:xfrm>
            <a:custGeom>
              <a:avLst/>
              <a:gdLst/>
              <a:ahLst/>
              <a:cxnLst/>
              <a:rect l="l" t="t" r="r" b="b"/>
              <a:pathLst>
                <a:path w="4077970" h="1298575">
                  <a:moveTo>
                    <a:pt x="3817182" y="0"/>
                  </a:moveTo>
                  <a:lnTo>
                    <a:pt x="749663" y="0"/>
                  </a:lnTo>
                  <a:lnTo>
                    <a:pt x="0" y="1298447"/>
                  </a:lnTo>
                  <a:lnTo>
                    <a:pt x="4077456" y="1298447"/>
                  </a:lnTo>
                  <a:lnTo>
                    <a:pt x="4077456" y="450805"/>
                  </a:lnTo>
                  <a:lnTo>
                    <a:pt x="3817182" y="0"/>
                  </a:lnTo>
                  <a:close/>
                </a:path>
              </a:pathLst>
            </a:custGeom>
            <a:solidFill>
              <a:srgbClr val="000000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945371" y="5720484"/>
            <a:ext cx="32594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246120" algn="l"/>
              </a:tabLst>
            </a:pPr>
            <a:r>
              <a:rPr sz="2400" b="1" u="heavy" dirty="0">
                <a:solidFill>
                  <a:srgbClr val="FFFFFF"/>
                </a:solidFill>
                <a:uFill>
                  <a:solidFill>
                    <a:srgbClr val="9AB163"/>
                  </a:solidFill>
                </a:uFill>
                <a:latin typeface="Urbane Bold"/>
                <a:cs typeface="Urbane Bold"/>
              </a:rPr>
              <a:t>360 </a:t>
            </a:r>
            <a:r>
              <a:rPr sz="2400" b="1" u="heavy" spc="-20" dirty="0">
                <a:solidFill>
                  <a:srgbClr val="FFFFFF"/>
                </a:solidFill>
                <a:uFill>
                  <a:solidFill>
                    <a:srgbClr val="9AB163"/>
                  </a:solidFill>
                </a:uFill>
                <a:latin typeface="Urbane Bold"/>
                <a:cs typeface="Urbane Bold"/>
              </a:rPr>
              <a:t>VIEW</a:t>
            </a:r>
            <a:r>
              <a:rPr sz="2400" b="1" u="heavy" dirty="0">
                <a:solidFill>
                  <a:srgbClr val="FFFFFF"/>
                </a:solidFill>
                <a:uFill>
                  <a:solidFill>
                    <a:srgbClr val="9AB163"/>
                  </a:solidFill>
                </a:uFill>
                <a:latin typeface="Urbane Bold"/>
                <a:cs typeface="Urbane Bold"/>
              </a:rPr>
              <a:t>	</a:t>
            </a:r>
            <a:endParaRPr sz="2400">
              <a:latin typeface="Urbane Bold"/>
              <a:cs typeface="Urbane 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57212" y="457200"/>
            <a:ext cx="11734800" cy="6400800"/>
            <a:chOff x="457212" y="457200"/>
            <a:chExt cx="11734800" cy="6400800"/>
          </a:xfrm>
        </p:grpSpPr>
        <p:pic>
          <p:nvPicPr>
            <p:cNvPr id="3" name="object 3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7212" y="457200"/>
              <a:ext cx="11277570" cy="59436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114542" y="5559552"/>
              <a:ext cx="4077970" cy="1298575"/>
            </a:xfrm>
            <a:custGeom>
              <a:avLst/>
              <a:gdLst/>
              <a:ahLst/>
              <a:cxnLst/>
              <a:rect l="l" t="t" r="r" b="b"/>
              <a:pathLst>
                <a:path w="4077970" h="1298575">
                  <a:moveTo>
                    <a:pt x="3817182" y="0"/>
                  </a:moveTo>
                  <a:lnTo>
                    <a:pt x="749663" y="0"/>
                  </a:lnTo>
                  <a:lnTo>
                    <a:pt x="0" y="1298447"/>
                  </a:lnTo>
                  <a:lnTo>
                    <a:pt x="4077456" y="1298447"/>
                  </a:lnTo>
                  <a:lnTo>
                    <a:pt x="4077456" y="450805"/>
                  </a:lnTo>
                  <a:lnTo>
                    <a:pt x="3817182" y="0"/>
                  </a:lnTo>
                  <a:close/>
                </a:path>
              </a:pathLst>
            </a:custGeom>
            <a:solidFill>
              <a:srgbClr val="000000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945371" y="5720484"/>
            <a:ext cx="32594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246120" algn="l"/>
              </a:tabLst>
            </a:pPr>
            <a:r>
              <a:rPr sz="2400" b="1" u="heavy" dirty="0">
                <a:solidFill>
                  <a:srgbClr val="FFFFFF"/>
                </a:solidFill>
                <a:uFill>
                  <a:solidFill>
                    <a:srgbClr val="9AB163"/>
                  </a:solidFill>
                </a:uFill>
                <a:latin typeface="Urbane Bold"/>
                <a:cs typeface="Urbane Bold"/>
              </a:rPr>
              <a:t>360 </a:t>
            </a:r>
            <a:r>
              <a:rPr sz="2400" b="1" u="heavy" spc="-20" dirty="0">
                <a:solidFill>
                  <a:srgbClr val="FFFFFF"/>
                </a:solidFill>
                <a:uFill>
                  <a:solidFill>
                    <a:srgbClr val="9AB163"/>
                  </a:solidFill>
                </a:uFill>
                <a:latin typeface="Urbane Bold"/>
                <a:cs typeface="Urbane Bold"/>
              </a:rPr>
              <a:t>VIEW</a:t>
            </a:r>
            <a:r>
              <a:rPr sz="2400" b="1" u="heavy" dirty="0">
                <a:solidFill>
                  <a:srgbClr val="FFFFFF"/>
                </a:solidFill>
                <a:uFill>
                  <a:solidFill>
                    <a:srgbClr val="9AB163"/>
                  </a:solidFill>
                </a:uFill>
                <a:latin typeface="Urbane Bold"/>
                <a:cs typeface="Urbane Bold"/>
              </a:rPr>
              <a:t>	</a:t>
            </a:r>
            <a:endParaRPr sz="2400">
              <a:latin typeface="Urbane Bold"/>
              <a:cs typeface="Urbane 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57212" y="457200"/>
            <a:ext cx="11734800" cy="6400800"/>
            <a:chOff x="457212" y="457200"/>
            <a:chExt cx="11734800" cy="6400800"/>
          </a:xfrm>
        </p:grpSpPr>
        <p:pic>
          <p:nvPicPr>
            <p:cNvPr id="3" name="object 3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7212" y="457200"/>
              <a:ext cx="11277570" cy="59436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114542" y="5559552"/>
              <a:ext cx="4077970" cy="1298575"/>
            </a:xfrm>
            <a:custGeom>
              <a:avLst/>
              <a:gdLst/>
              <a:ahLst/>
              <a:cxnLst/>
              <a:rect l="l" t="t" r="r" b="b"/>
              <a:pathLst>
                <a:path w="4077970" h="1298575">
                  <a:moveTo>
                    <a:pt x="3817182" y="0"/>
                  </a:moveTo>
                  <a:lnTo>
                    <a:pt x="749663" y="0"/>
                  </a:lnTo>
                  <a:lnTo>
                    <a:pt x="0" y="1298447"/>
                  </a:lnTo>
                  <a:lnTo>
                    <a:pt x="4077456" y="1298447"/>
                  </a:lnTo>
                  <a:lnTo>
                    <a:pt x="4077456" y="450805"/>
                  </a:lnTo>
                  <a:lnTo>
                    <a:pt x="3817182" y="0"/>
                  </a:lnTo>
                  <a:close/>
                </a:path>
              </a:pathLst>
            </a:custGeom>
            <a:solidFill>
              <a:srgbClr val="000000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8945371" y="5732778"/>
            <a:ext cx="28384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Urbane Bold"/>
                <a:cs typeface="Urbane Bold"/>
              </a:rPr>
              <a:t>OPPORTUNITY</a:t>
            </a:r>
            <a:r>
              <a:rPr sz="2000" b="1" spc="-25" dirty="0">
                <a:solidFill>
                  <a:srgbClr val="FFFFFF"/>
                </a:solidFill>
                <a:latin typeface="Urbane Bold"/>
                <a:cs typeface="Urbane Bold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Urbane Bold"/>
                <a:cs typeface="Urbane Bold"/>
              </a:rPr>
              <a:t>AREAS</a:t>
            </a:r>
            <a:endParaRPr sz="2000">
              <a:latin typeface="Urbane Bold"/>
              <a:cs typeface="Urbane Bold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958071" y="6144769"/>
            <a:ext cx="3234055" cy="0"/>
          </a:xfrm>
          <a:custGeom>
            <a:avLst/>
            <a:gdLst/>
            <a:ahLst/>
            <a:cxnLst/>
            <a:rect l="l" t="t" r="r" b="b"/>
            <a:pathLst>
              <a:path w="3234054">
                <a:moveTo>
                  <a:pt x="0" y="0"/>
                </a:moveTo>
                <a:lnTo>
                  <a:pt x="3233928" y="0"/>
                </a:lnTo>
              </a:path>
            </a:pathLst>
          </a:custGeom>
          <a:ln w="38100">
            <a:solidFill>
              <a:srgbClr val="5392B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20828" y="3063962"/>
            <a:ext cx="3410585" cy="10560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750" b="1" spc="-10" dirty="0">
                <a:solidFill>
                  <a:srgbClr val="FFFFFF"/>
                </a:solidFill>
                <a:latin typeface="Urbane Bold"/>
                <a:cs typeface="Urbane Bold"/>
              </a:rPr>
              <a:t>FUTURE</a:t>
            </a:r>
            <a:endParaRPr sz="6750">
              <a:latin typeface="Urbane Bold"/>
              <a:cs typeface="Urbane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20828" y="2789784"/>
            <a:ext cx="2791460" cy="391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b="0" spc="-10" dirty="0">
                <a:latin typeface="Urbane Medium"/>
                <a:cs typeface="Urbane Medium"/>
              </a:rPr>
              <a:t>INVESTING</a:t>
            </a:r>
            <a:r>
              <a:rPr b="0" spc="-75" dirty="0">
                <a:latin typeface="Urbane Medium"/>
                <a:cs typeface="Urbane Medium"/>
              </a:rPr>
              <a:t> </a:t>
            </a:r>
            <a:r>
              <a:rPr b="0" dirty="0">
                <a:latin typeface="Urbane Medium"/>
                <a:cs typeface="Urbane Medium"/>
              </a:rPr>
              <a:t>IN</a:t>
            </a:r>
            <a:r>
              <a:rPr b="0" spc="-70" dirty="0">
                <a:latin typeface="Urbane Medium"/>
                <a:cs typeface="Urbane Medium"/>
              </a:rPr>
              <a:t> </a:t>
            </a:r>
            <a:r>
              <a:rPr b="0" spc="-25" dirty="0">
                <a:latin typeface="Urbane Medium"/>
                <a:cs typeface="Urbane Medium"/>
              </a:rPr>
              <a:t>OUR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68347" y="2876143"/>
            <a:ext cx="75425" cy="111607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077688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403338" y="1952744"/>
            <a:ext cx="4421505" cy="1115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735"/>
              </a:lnSpc>
              <a:spcBef>
                <a:spcPts val="95"/>
              </a:spcBef>
            </a:pPr>
            <a:r>
              <a:rPr b="0" spc="-10" dirty="0">
                <a:latin typeface="Urbane Medium"/>
                <a:cs typeface="Urbane Medium"/>
              </a:rPr>
              <a:t>CURRENT</a:t>
            </a:r>
          </a:p>
          <a:p>
            <a:pPr marL="12700">
              <a:lnSpc>
                <a:spcPts val="5855"/>
              </a:lnSpc>
            </a:pPr>
            <a:r>
              <a:rPr sz="5000" spc="-40" dirty="0"/>
              <a:t>CAPABILITIES</a:t>
            </a:r>
            <a:endParaRPr sz="50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50864" y="2039111"/>
            <a:ext cx="75425" cy="111607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357618" y="3550004"/>
            <a:ext cx="4895850" cy="18748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3D</a:t>
            </a:r>
            <a:r>
              <a:rPr sz="1600" b="0" spc="-5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Project</a:t>
            </a:r>
            <a:r>
              <a:rPr sz="1600" b="0" spc="-4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Showcase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Highlight</a:t>
            </a:r>
            <a:r>
              <a:rPr sz="1600" b="0" spc="-2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Potential</a:t>
            </a:r>
            <a:r>
              <a:rPr sz="1600" b="0" spc="-2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Investment</a:t>
            </a:r>
            <a:r>
              <a:rPr sz="1600" b="0" spc="-2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Opportunities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Ability</a:t>
            </a:r>
            <a:r>
              <a:rPr sz="1600" b="0" spc="-4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to</a:t>
            </a: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Filter</a:t>
            </a: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Projects</a:t>
            </a: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by</a:t>
            </a: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Type/Use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Showcase</a:t>
            </a:r>
            <a:r>
              <a:rPr sz="1600" b="0" spc="-5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New</a:t>
            </a:r>
            <a:r>
              <a:rPr sz="1600" b="0" spc="-5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Developments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Community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Engagement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High</a:t>
            </a: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Level</a:t>
            </a:r>
            <a:r>
              <a:rPr sz="1600" b="0" spc="-3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U</a:t>
            </a: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ser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I</a:t>
            </a: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nterface</a:t>
            </a:r>
            <a:r>
              <a:rPr sz="1600" b="0" spc="-2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Capabilities</a:t>
            </a:r>
            <a:endParaRPr sz="1600" dirty="0">
              <a:latin typeface="Urbane Medium"/>
              <a:cs typeface="Urbane Medium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77688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403338" y="3659732"/>
            <a:ext cx="5009515" cy="24596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Per</a:t>
            </a:r>
            <a:r>
              <a:rPr sz="1600" b="0" spc="-6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30" dirty="0">
                <a:solidFill>
                  <a:srgbClr val="FFFFFF"/>
                </a:solidFill>
                <a:latin typeface="Urbane Medium"/>
                <a:cs typeface="Urbane Medium"/>
              </a:rPr>
              <a:t>our</a:t>
            </a:r>
            <a:r>
              <a:rPr sz="1600" b="0" spc="-6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25" dirty="0">
                <a:solidFill>
                  <a:srgbClr val="FFFFFF"/>
                </a:solidFill>
                <a:latin typeface="Urbane Medium"/>
                <a:cs typeface="Urbane Medium"/>
              </a:rPr>
              <a:t>current</a:t>
            </a:r>
            <a:r>
              <a:rPr sz="1600" b="0" spc="-6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30" dirty="0">
                <a:solidFill>
                  <a:srgbClr val="FFFFFF"/>
                </a:solidFill>
                <a:latin typeface="Urbane Medium"/>
                <a:cs typeface="Urbane Medium"/>
              </a:rPr>
              <a:t>approved</a:t>
            </a:r>
            <a:r>
              <a:rPr sz="1600" b="0" spc="-6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task</a:t>
            </a:r>
            <a:r>
              <a:rPr sz="1600" b="0" spc="-6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authorization,</a:t>
            </a:r>
            <a:r>
              <a:rPr sz="1600" b="0" spc="-6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25" dirty="0">
                <a:solidFill>
                  <a:srgbClr val="FFFFFF"/>
                </a:solidFill>
                <a:latin typeface="Urbane Medium"/>
                <a:cs typeface="Urbane Medium"/>
              </a:rPr>
              <a:t>The </a:t>
            </a:r>
            <a:r>
              <a:rPr sz="1600" b="0" spc="-20" dirty="0">
                <a:solidFill>
                  <a:srgbClr val="FFFFFF"/>
                </a:solidFill>
                <a:latin typeface="Urbane Medium"/>
                <a:cs typeface="Urbane Medium"/>
              </a:rPr>
              <a:t>Apiary</a:t>
            </a:r>
            <a:r>
              <a:rPr sz="1600" b="0" spc="-9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90" dirty="0">
                <a:solidFill>
                  <a:srgbClr val="FFFFFF"/>
                </a:solidFill>
                <a:latin typeface="Urbane Medium"/>
                <a:cs typeface="Urbane Medium"/>
              </a:rPr>
              <a:t>is</a:t>
            </a:r>
            <a:r>
              <a:rPr sz="1600" b="0" spc="-2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ready</a:t>
            </a:r>
            <a:r>
              <a:rPr sz="1600" b="0" spc="-5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25" dirty="0">
                <a:solidFill>
                  <a:srgbClr val="FFFFFF"/>
                </a:solidFill>
                <a:latin typeface="Urbane Medium"/>
                <a:cs typeface="Urbane Medium"/>
              </a:rPr>
              <a:t>to</a:t>
            </a:r>
            <a:r>
              <a:rPr sz="1600" b="0" spc="1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20" dirty="0">
                <a:solidFill>
                  <a:srgbClr val="FFFFFF"/>
                </a:solidFill>
                <a:latin typeface="Urbane Medium"/>
                <a:cs typeface="Urbane Medium"/>
              </a:rPr>
              <a:t>fulfill</a:t>
            </a: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45" dirty="0">
                <a:solidFill>
                  <a:srgbClr val="FFFFFF"/>
                </a:solidFill>
                <a:latin typeface="Urbane Medium"/>
                <a:cs typeface="Urbane Medium"/>
              </a:rPr>
              <a:t>the</a:t>
            </a: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25" dirty="0">
                <a:solidFill>
                  <a:srgbClr val="FFFFFF"/>
                </a:solidFill>
                <a:latin typeface="Urbane Medium"/>
                <a:cs typeface="Urbane Medium"/>
              </a:rPr>
              <a:t>following</a:t>
            </a:r>
            <a:r>
              <a:rPr sz="1600" b="0" spc="-3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outstanding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tasks</a:t>
            </a:r>
            <a:r>
              <a:rPr sz="1600" b="0" spc="20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upon</a:t>
            </a:r>
            <a:r>
              <a:rPr sz="1600" b="0" spc="20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completion</a:t>
            </a:r>
            <a:r>
              <a:rPr sz="1600" b="0" spc="204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and</a:t>
            </a:r>
            <a:r>
              <a:rPr sz="1600" b="0" spc="20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delivery</a:t>
            </a:r>
            <a:r>
              <a:rPr sz="1600" b="0" spc="20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of</a:t>
            </a:r>
            <a:r>
              <a:rPr sz="1600" b="0" spc="204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assets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for</a:t>
            </a:r>
            <a:r>
              <a:rPr sz="1600" b="0" spc="-2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the</a:t>
            </a:r>
            <a:r>
              <a:rPr sz="1600" b="0" spc="-2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following</a:t>
            </a:r>
            <a:r>
              <a:rPr sz="1600" b="0" spc="-2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visioning</a:t>
            </a:r>
            <a:r>
              <a:rPr sz="1600" b="0" spc="-2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projects:</a:t>
            </a:r>
            <a:endParaRPr sz="1600" dirty="0">
              <a:latin typeface="Urbane Medium"/>
              <a:cs typeface="Urbane Medium"/>
            </a:endParaRPr>
          </a:p>
          <a:p>
            <a:pPr>
              <a:lnSpc>
                <a:spcPct val="100000"/>
              </a:lnSpc>
            </a:pP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West</a:t>
            </a:r>
            <a:r>
              <a:rPr sz="1600" b="0" spc="-10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Downtown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Dixieland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East</a:t>
            </a:r>
            <a:r>
              <a:rPr sz="1600" b="0" spc="-1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Main</a:t>
            </a:r>
            <a:r>
              <a:rPr sz="1600" b="0" spc="-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District</a:t>
            </a:r>
            <a:endParaRPr lang="en-US" sz="1600" b="0" spc="-10" dirty="0">
              <a:solidFill>
                <a:srgbClr val="FFFFFF"/>
              </a:solidFill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lang="en-US" sz="1600" spc="-10" dirty="0">
                <a:solidFill>
                  <a:srgbClr val="FFFFFF"/>
                </a:solidFill>
                <a:latin typeface="Urbane Medium"/>
                <a:cs typeface="Urbane Medium"/>
              </a:rPr>
              <a:t>Additional Vision Projects (6)</a:t>
            </a:r>
            <a:endParaRPr sz="1600" dirty="0">
              <a:latin typeface="Urbane Medium"/>
              <a:cs typeface="Urbane Medium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403338" y="1952744"/>
            <a:ext cx="2982595" cy="1115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735"/>
              </a:lnSpc>
              <a:spcBef>
                <a:spcPts val="95"/>
              </a:spcBef>
            </a:pPr>
            <a:r>
              <a:rPr b="0" spc="-10" dirty="0">
                <a:latin typeface="Urbane Medium"/>
                <a:cs typeface="Urbane Medium"/>
              </a:rPr>
              <a:t>PROJECTS</a:t>
            </a:r>
          </a:p>
          <a:p>
            <a:pPr marL="12700">
              <a:lnSpc>
                <a:spcPts val="5855"/>
              </a:lnSpc>
              <a:tabLst>
                <a:tab pos="1179830" algn="l"/>
              </a:tabLst>
            </a:pPr>
            <a:r>
              <a:rPr sz="5000" spc="-25" dirty="0"/>
              <a:t>ON</a:t>
            </a:r>
            <a:r>
              <a:rPr sz="5000" dirty="0"/>
              <a:t>	</a:t>
            </a:r>
            <a:r>
              <a:rPr sz="5000" spc="-20" dirty="0"/>
              <a:t>DECK</a:t>
            </a:r>
            <a:endParaRPr sz="5000"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50864" y="2039111"/>
            <a:ext cx="75425" cy="111607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78835">
              <a:lnSpc>
                <a:spcPct val="100000"/>
              </a:lnSpc>
              <a:spcBef>
                <a:spcPts val="95"/>
              </a:spcBef>
            </a:pPr>
            <a:r>
              <a:rPr spc="-30" dirty="0"/>
              <a:t>TASK</a:t>
            </a:r>
            <a:r>
              <a:rPr spc="-125" dirty="0"/>
              <a:t> </a:t>
            </a:r>
            <a:r>
              <a:rPr spc="-20" dirty="0"/>
              <a:t>AUTHORIZATION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73324" y="1069467"/>
            <a:ext cx="6245352" cy="75412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015525"/>
              </p:ext>
            </p:extLst>
          </p:nvPr>
        </p:nvGraphicFramePr>
        <p:xfrm>
          <a:off x="3255261" y="2255406"/>
          <a:ext cx="5678691" cy="29173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776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10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1767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CRA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Share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-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Platform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Hosting</a:t>
                      </a:r>
                      <a:endParaRPr sz="1400" dirty="0">
                        <a:latin typeface="Urbane Bold"/>
                        <a:cs typeface="Urbane Bold"/>
                      </a:endParaRPr>
                    </a:p>
                  </a:txBody>
                  <a:tcPr marL="0" marR="0" marT="13970" marB="0">
                    <a:lnR w="12700">
                      <a:solidFill>
                        <a:srgbClr val="231F2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$10,000</a:t>
                      </a:r>
                      <a:endParaRPr sz="1400">
                        <a:latin typeface="Urbane Bold"/>
                        <a:cs typeface="Urbane Bold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231F20"/>
                      </a:solidFill>
                      <a:prstDash val="solid"/>
                    </a:lnL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818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Data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and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Asset</a:t>
                      </a:r>
                      <a:r>
                        <a:rPr sz="1400" b="1" spc="-1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Collection</a:t>
                      </a:r>
                      <a:endParaRPr sz="1400">
                        <a:latin typeface="Urbane Bold"/>
                        <a:cs typeface="Urbane Bold"/>
                      </a:endParaRPr>
                    </a:p>
                  </a:txBody>
                  <a:tcPr marL="0" marR="0" marT="118745" marB="0">
                    <a:lnR w="12700">
                      <a:solidFill>
                        <a:srgbClr val="231F2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$</a:t>
                      </a:r>
                      <a:r>
                        <a:rPr lang="en-US"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15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,</a:t>
                      </a:r>
                      <a:r>
                        <a:rPr lang="en-US"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175</a:t>
                      </a:r>
                      <a:endParaRPr sz="1400" dirty="0">
                        <a:latin typeface="Urbane Bold"/>
                        <a:cs typeface="Urbane Bold"/>
                      </a:endParaRPr>
                    </a:p>
                  </a:txBody>
                  <a:tcPr marL="0" marR="0" marT="118745" marB="0">
                    <a:lnL w="12700">
                      <a:solidFill>
                        <a:srgbClr val="231F20"/>
                      </a:solidFill>
                      <a:prstDash val="solid"/>
                    </a:lnL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933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lang="en-US"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    </a:t>
                      </a:r>
                      <a:r>
                        <a:rPr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Completed</a:t>
                      </a:r>
                      <a:r>
                        <a:rPr sz="1400" b="0" spc="-4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</a:t>
                      </a:r>
                      <a:r>
                        <a:rPr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projects</a:t>
                      </a:r>
                      <a:r>
                        <a:rPr sz="1400" b="0" spc="-35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</a:t>
                      </a:r>
                      <a:r>
                        <a:rPr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over</a:t>
                      </a:r>
                      <a:r>
                        <a:rPr sz="1400" b="0" spc="-35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</a:t>
                      </a:r>
                      <a:r>
                        <a:rPr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last</a:t>
                      </a:r>
                      <a:r>
                        <a:rPr sz="1400" b="0" spc="-35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</a:t>
                      </a:r>
                      <a:r>
                        <a:rPr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3</a:t>
                      </a:r>
                      <a:r>
                        <a:rPr sz="1400" b="0" spc="-35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</a:t>
                      </a:r>
                      <a:r>
                        <a:rPr sz="1400" b="0" spc="-2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years</a:t>
                      </a:r>
                      <a:endParaRPr sz="1400" dirty="0">
                        <a:latin typeface="Urbane Medium"/>
                        <a:cs typeface="Urbane Medium"/>
                      </a:endParaRPr>
                    </a:p>
                  </a:txBody>
                  <a:tcPr marL="0" marR="0" marT="7620" marB="0">
                    <a:lnR w="12700">
                      <a:solidFill>
                        <a:srgbClr val="231F2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endParaRPr sz="1400" dirty="0">
                        <a:latin typeface="Urbane Medium"/>
                        <a:cs typeface="Urbane Medium"/>
                      </a:endParaRPr>
                    </a:p>
                  </a:txBody>
                  <a:tcPr marL="0" marR="0" marT="7620" marB="0">
                    <a:lnL w="12700">
                      <a:solidFill>
                        <a:srgbClr val="231F20"/>
                      </a:solidFill>
                      <a:prstDash val="solid"/>
                    </a:lnL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731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lang="en-US"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    </a:t>
                      </a:r>
                      <a:r>
                        <a:rPr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Under</a:t>
                      </a:r>
                      <a:r>
                        <a:rPr sz="1400" b="0" spc="-1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Construction</a:t>
                      </a:r>
                      <a:endParaRPr sz="1400" dirty="0">
                        <a:latin typeface="Urbane Medium"/>
                        <a:cs typeface="Urbane Medium"/>
                      </a:endParaRPr>
                    </a:p>
                  </a:txBody>
                  <a:tcPr marL="0" marR="0" marT="10795" marB="0">
                    <a:lnR w="12700">
                      <a:solidFill>
                        <a:srgbClr val="231F2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endParaRPr sz="1400" dirty="0">
                        <a:latin typeface="Urbane Medium"/>
                        <a:cs typeface="Urbane Medium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231F20"/>
                      </a:solidFill>
                      <a:prstDash val="solid"/>
                    </a:lnL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3731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lang="en-US" sz="1400" b="0" spc="-1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    </a:t>
                      </a:r>
                      <a:r>
                        <a:rPr sz="1400" b="0" spc="-1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Permitting/Design</a:t>
                      </a:r>
                      <a:endParaRPr sz="1400" dirty="0">
                        <a:latin typeface="Urbane Medium"/>
                        <a:cs typeface="Urbane Medium"/>
                      </a:endParaRPr>
                    </a:p>
                  </a:txBody>
                  <a:tcPr marL="0" marR="0" marT="10795" marB="0">
                    <a:lnR w="12700">
                      <a:solidFill>
                        <a:srgbClr val="231F2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endParaRPr sz="1400" dirty="0">
                        <a:latin typeface="Urbane Medium"/>
                        <a:cs typeface="Urbane Medium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231F20"/>
                      </a:solidFill>
                      <a:prstDash val="solid"/>
                    </a:lnL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3731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lang="en-US" sz="1400" b="0" spc="-1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    </a:t>
                      </a:r>
                      <a:r>
                        <a:rPr sz="1400" b="0" spc="-1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Available</a:t>
                      </a:r>
                      <a:r>
                        <a:rPr sz="1400" b="0" spc="-25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</a:t>
                      </a:r>
                      <a:r>
                        <a:rPr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sites</a:t>
                      </a:r>
                      <a:r>
                        <a:rPr sz="1400" b="0" spc="-2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</a:t>
                      </a:r>
                      <a:r>
                        <a:rPr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and</a:t>
                      </a:r>
                      <a:r>
                        <a:rPr sz="1400" b="0" spc="-25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</a:t>
                      </a:r>
                      <a:r>
                        <a:rPr sz="1400" b="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static</a:t>
                      </a:r>
                      <a:r>
                        <a:rPr sz="1400" b="0" spc="-2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</a:t>
                      </a:r>
                      <a:r>
                        <a:rPr sz="1400" b="0" spc="-1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vision</a:t>
                      </a:r>
                      <a:endParaRPr sz="1400" dirty="0">
                        <a:latin typeface="Urbane Medium"/>
                        <a:cs typeface="Urbane Medium"/>
                      </a:endParaRPr>
                    </a:p>
                  </a:txBody>
                  <a:tcPr marL="0" marR="0" marT="10795" marB="0">
                    <a:lnR w="12700">
                      <a:solidFill>
                        <a:srgbClr val="231F2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endParaRPr sz="1400" dirty="0">
                        <a:latin typeface="Urbane Medium"/>
                        <a:cs typeface="Urbane Medium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231F20"/>
                      </a:solidFill>
                      <a:prstDash val="solid"/>
                    </a:lnL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3664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lang="en-US" sz="1400" b="0" spc="-1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    </a:t>
                      </a:r>
                      <a:r>
                        <a:rPr sz="1400" b="0" spc="-1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3D/Interactive</a:t>
                      </a:r>
                      <a:r>
                        <a:rPr sz="1400" b="0" spc="1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 </a:t>
                      </a:r>
                      <a:r>
                        <a:rPr sz="1400" b="0" spc="-10" dirty="0">
                          <a:solidFill>
                            <a:srgbClr val="FFFFFF"/>
                          </a:solidFill>
                          <a:latin typeface="Urbane Medium"/>
                          <a:cs typeface="Urbane Medium"/>
                        </a:rPr>
                        <a:t>Vision</a:t>
                      </a:r>
                      <a:endParaRPr sz="1400" dirty="0">
                        <a:latin typeface="Urbane Medium"/>
                        <a:cs typeface="Urbane Medium"/>
                      </a:endParaRPr>
                    </a:p>
                  </a:txBody>
                  <a:tcPr marL="0" marR="0" marT="10795" marB="0">
                    <a:lnR w="12700">
                      <a:solidFill>
                        <a:srgbClr val="231F2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endParaRPr sz="1400" dirty="0">
                        <a:latin typeface="Urbane Medium"/>
                        <a:cs typeface="Urbane Medium"/>
                      </a:endParaRPr>
                    </a:p>
                  </a:txBody>
                  <a:tcPr marL="0" marR="0" marT="10795" marB="0">
                    <a:lnL w="12700">
                      <a:solidFill>
                        <a:srgbClr val="231F20"/>
                      </a:solidFill>
                      <a:prstDash val="solid"/>
                    </a:lnL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2665961"/>
              </p:ext>
            </p:extLst>
          </p:nvPr>
        </p:nvGraphicFramePr>
        <p:xfrm>
          <a:off x="3199006" y="4922406"/>
          <a:ext cx="5791199" cy="16300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162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4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4615"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New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Vision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Projects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Design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(</a:t>
                      </a:r>
                      <a:r>
                        <a:rPr lang="en-US" sz="1400" b="1" spc="-2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6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)</a:t>
                      </a:r>
                      <a:endParaRPr sz="1400" dirty="0">
                        <a:latin typeface="Urbane Bold"/>
                        <a:cs typeface="Urbane Bold"/>
                      </a:endParaRPr>
                    </a:p>
                  </a:txBody>
                  <a:tcPr marL="0" marR="0" marT="8255" marB="0"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57150" algn="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$</a:t>
                      </a:r>
                      <a:r>
                        <a:rPr lang="en-US"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50,425</a:t>
                      </a:r>
                      <a:endParaRPr sz="1400" dirty="0">
                        <a:latin typeface="Urbane Bold"/>
                        <a:cs typeface="Urbane Bold"/>
                      </a:endParaRPr>
                    </a:p>
                  </a:txBody>
                  <a:tcPr marL="0" marR="0" marT="8255" marB="0"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9802"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spcBef>
                          <a:spcPts val="994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Placing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Plans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into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the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Model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(</a:t>
                      </a:r>
                      <a:r>
                        <a:rPr lang="en-US" sz="1400" b="1" spc="-2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9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)</a:t>
                      </a:r>
                      <a:endParaRPr sz="1400" dirty="0">
                        <a:latin typeface="Urbane Bold"/>
                        <a:cs typeface="Urbane Bold"/>
                      </a:endParaRPr>
                    </a:p>
                  </a:txBody>
                  <a:tcPr marL="0" marR="0" marT="126364" marB="0">
                    <a:lnB w="38100">
                      <a:solidFill>
                        <a:srgbClr val="15698A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57150" algn="r">
                        <a:lnSpc>
                          <a:spcPct val="100000"/>
                        </a:lnSpc>
                        <a:spcBef>
                          <a:spcPts val="994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$2</a:t>
                      </a:r>
                      <a:r>
                        <a:rPr lang="en-US"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4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,</a:t>
                      </a:r>
                      <a:r>
                        <a:rPr lang="en-US"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4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00</a:t>
                      </a:r>
                      <a:endParaRPr sz="1400" dirty="0">
                        <a:latin typeface="Urbane Bold"/>
                        <a:cs typeface="Urbane Bold"/>
                      </a:endParaRPr>
                    </a:p>
                  </a:txBody>
                  <a:tcPr marL="0" marR="0" marT="126364" marB="0">
                    <a:lnB w="38100">
                      <a:solidFill>
                        <a:srgbClr val="15698A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5628"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sz="1400" b="1" spc="-2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TOTAL</a:t>
                      </a:r>
                      <a:endParaRPr sz="1400" dirty="0">
                        <a:latin typeface="Urbane Bold"/>
                        <a:cs typeface="Urbane Bold"/>
                      </a:endParaRPr>
                    </a:p>
                  </a:txBody>
                  <a:tcPr marL="0" marR="0" marT="113664" marB="0">
                    <a:lnT w="38100">
                      <a:solidFill>
                        <a:srgbClr val="15698A"/>
                      </a:solidFill>
                      <a:prstDash val="solid"/>
                    </a:lnT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R="57150" algn="r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$1</a:t>
                      </a:r>
                      <a:r>
                        <a:rPr lang="en-US"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0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Urbane Bold"/>
                          <a:cs typeface="Urbane Bold"/>
                        </a:rPr>
                        <a:t>0,000</a:t>
                      </a:r>
                      <a:endParaRPr sz="1400" dirty="0">
                        <a:latin typeface="Urbane Bold"/>
                        <a:cs typeface="Urbane Bold"/>
                      </a:endParaRPr>
                    </a:p>
                  </a:txBody>
                  <a:tcPr marL="0" marR="0" marT="113664" marB="0">
                    <a:lnT w="38100">
                      <a:solidFill>
                        <a:srgbClr val="15698A"/>
                      </a:solidFill>
                      <a:prstDash val="solid"/>
                    </a:lnT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3045479" y="1371600"/>
            <a:ext cx="6174214" cy="223138"/>
          </a:xfrm>
          <a:prstGeom prst="rect">
            <a:avLst/>
          </a:prstGeom>
          <a:solidFill>
            <a:srgbClr val="15698A"/>
          </a:solidFill>
        </p:spPr>
        <p:txBody>
          <a:bodyPr vert="horz" wrap="square" lIns="0" tIns="76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0"/>
              </a:spcBef>
            </a:pPr>
            <a:r>
              <a:rPr sz="1400" b="1" dirty="0">
                <a:solidFill>
                  <a:srgbClr val="FFFFFF"/>
                </a:solidFill>
                <a:latin typeface="Urbane Bold"/>
                <a:cs typeface="Urbane Bold"/>
              </a:rPr>
              <a:t>PHASE </a:t>
            </a:r>
            <a:r>
              <a:rPr sz="1400" b="1" spc="-60" dirty="0">
                <a:solidFill>
                  <a:srgbClr val="FFFFFF"/>
                </a:solidFill>
                <a:latin typeface="Urbane Bold"/>
                <a:cs typeface="Urbane Bold"/>
              </a:rPr>
              <a:t>3</a:t>
            </a:r>
            <a:endParaRPr sz="1400" dirty="0">
              <a:latin typeface="Urbane Bold"/>
              <a:cs typeface="Urbane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93283" y="1701285"/>
            <a:ext cx="480321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FFFFFF"/>
                </a:solidFill>
                <a:latin typeface="Urbane Bold"/>
                <a:cs typeface="Urbane Bold"/>
              </a:rPr>
              <a:t>Target</a:t>
            </a:r>
            <a:r>
              <a:rPr sz="1400" b="1" spc="-45" dirty="0">
                <a:solidFill>
                  <a:srgbClr val="FFFFFF"/>
                </a:solidFill>
                <a:latin typeface="Urbane Bold"/>
                <a:cs typeface="Urbane Bold"/>
              </a:rPr>
              <a:t> </a:t>
            </a:r>
            <a:r>
              <a:rPr sz="1400" b="1" dirty="0">
                <a:solidFill>
                  <a:srgbClr val="FFFFFF"/>
                </a:solidFill>
                <a:latin typeface="Urbane Bold"/>
                <a:cs typeface="Urbane Bold"/>
              </a:rPr>
              <a:t>Completion:</a:t>
            </a:r>
            <a:r>
              <a:rPr sz="1400" b="1" spc="-40" dirty="0">
                <a:solidFill>
                  <a:srgbClr val="FFFFFF"/>
                </a:solidFill>
                <a:latin typeface="Urbane Bold"/>
                <a:cs typeface="Urbane Bold"/>
              </a:rPr>
              <a:t> </a:t>
            </a:r>
            <a:r>
              <a:rPr sz="1400" b="1" dirty="0">
                <a:solidFill>
                  <a:srgbClr val="FFFFFF"/>
                </a:solidFill>
                <a:latin typeface="Urbane Bold"/>
                <a:cs typeface="Urbane Bold"/>
              </a:rPr>
              <a:t>September</a:t>
            </a:r>
            <a:r>
              <a:rPr sz="1400" b="1" spc="-45" dirty="0">
                <a:solidFill>
                  <a:srgbClr val="FFFFFF"/>
                </a:solidFill>
                <a:latin typeface="Urbane Bold"/>
                <a:cs typeface="Urbane Bold"/>
              </a:rPr>
              <a:t> </a:t>
            </a:r>
            <a:r>
              <a:rPr sz="1400" b="1" dirty="0">
                <a:solidFill>
                  <a:srgbClr val="FFFFFF"/>
                </a:solidFill>
                <a:latin typeface="Urbane Bold"/>
                <a:cs typeface="Urbane Bold"/>
              </a:rPr>
              <a:t>30,</a:t>
            </a:r>
            <a:r>
              <a:rPr sz="1400" b="1" spc="-40" dirty="0">
                <a:solidFill>
                  <a:srgbClr val="FFFFFF"/>
                </a:solidFill>
                <a:latin typeface="Urbane Bold"/>
                <a:cs typeface="Urbane Bold"/>
              </a:rPr>
              <a:t> </a:t>
            </a:r>
            <a:r>
              <a:rPr sz="1400" b="1" spc="-20" dirty="0">
                <a:solidFill>
                  <a:srgbClr val="FFFFFF"/>
                </a:solidFill>
                <a:latin typeface="Urbane Bold"/>
                <a:cs typeface="Urbane Bold"/>
              </a:rPr>
              <a:t>2023</a:t>
            </a:r>
            <a:endParaRPr sz="1400">
              <a:latin typeface="Urbane Bold"/>
              <a:cs typeface="Urbane Bold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056921" y="2060310"/>
            <a:ext cx="6151054" cy="73138"/>
          </a:xfrm>
          <a:custGeom>
            <a:avLst/>
            <a:gdLst/>
            <a:ahLst/>
            <a:cxnLst/>
            <a:rect l="l" t="t" r="r" b="b"/>
            <a:pathLst>
              <a:path w="10118725">
                <a:moveTo>
                  <a:pt x="0" y="0"/>
                </a:moveTo>
                <a:lnTo>
                  <a:pt x="10118471" y="0"/>
                </a:lnTo>
              </a:path>
            </a:pathLst>
          </a:custGeom>
          <a:ln w="38100">
            <a:solidFill>
              <a:srgbClr val="15698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77688" cy="685800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403338" y="3659732"/>
            <a:ext cx="4606925" cy="28597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093470" algn="l"/>
                <a:tab pos="1881505" algn="l"/>
                <a:tab pos="3449320" algn="l"/>
                <a:tab pos="4244340" algn="l"/>
              </a:tabLst>
            </a:pP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Potential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	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future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	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opportunities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	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within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	</a:t>
            </a:r>
            <a:r>
              <a:rPr sz="1600" b="0" spc="-25" dirty="0">
                <a:solidFill>
                  <a:srgbClr val="FFFFFF"/>
                </a:solidFill>
                <a:latin typeface="Urbane Medium"/>
                <a:cs typeface="Urbane Medium"/>
              </a:rPr>
              <a:t>the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platform</a:t>
            </a:r>
            <a:r>
              <a:rPr sz="1600" b="0" spc="-3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include:</a:t>
            </a:r>
            <a:endParaRPr sz="1600" dirty="0">
              <a:latin typeface="Urbane Medium"/>
              <a:cs typeface="Urbane Medium"/>
            </a:endParaRPr>
          </a:p>
          <a:p>
            <a:pPr>
              <a:lnSpc>
                <a:spcPct val="100000"/>
              </a:lnSpc>
            </a:pP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Communicate Process and Policy</a:t>
            </a: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Outreach</a:t>
            </a:r>
            <a:r>
              <a:rPr lang="en-US" sz="1600" b="0" spc="39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and</a:t>
            </a:r>
            <a:r>
              <a:rPr lang="en-US" sz="1600" b="0" spc="40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Educational</a:t>
            </a:r>
            <a:r>
              <a:rPr lang="en-US" sz="1600" b="0" spc="40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Components </a:t>
            </a: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for</a:t>
            </a:r>
            <a:r>
              <a:rPr lang="en-US" sz="1600" b="0" spc="-3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Strategic</a:t>
            </a:r>
            <a:r>
              <a:rPr lang="en-US" sz="1600" b="0" spc="-3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Planning</a:t>
            </a:r>
            <a:endParaRPr lang="en-US"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Expansion</a:t>
            </a:r>
            <a:r>
              <a:rPr sz="1600" b="0" spc="-2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for</a:t>
            </a:r>
            <a:r>
              <a:rPr sz="1600" b="0" spc="-1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Investment</a:t>
            </a:r>
            <a:r>
              <a:rPr sz="1600" b="0" spc="-1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Opportunities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Structured</a:t>
            </a:r>
            <a:r>
              <a:rPr sz="1600" b="0" spc="-7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Parking</a:t>
            </a:r>
            <a:r>
              <a:rPr sz="1600" b="0" spc="-6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spc="-10" dirty="0">
                <a:solidFill>
                  <a:srgbClr val="FFFFFF"/>
                </a:solidFill>
                <a:latin typeface="Urbane Medium"/>
                <a:cs typeface="Urbane Medium"/>
              </a:rPr>
              <a:t>Opportunities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Traffic</a:t>
            </a:r>
            <a:r>
              <a:rPr sz="1600" b="0" spc="-7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Studies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Real-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time</a:t>
            </a:r>
            <a:r>
              <a:rPr sz="1600" b="0" spc="-3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Public</a:t>
            </a:r>
            <a:r>
              <a:rPr sz="1600" b="0" spc="-2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Transportation</a:t>
            </a:r>
            <a:r>
              <a:rPr sz="1600" b="0" spc="-1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20" dirty="0">
                <a:solidFill>
                  <a:srgbClr val="FFFFFF"/>
                </a:solidFill>
                <a:latin typeface="Urbane Medium"/>
                <a:cs typeface="Urbane Medium"/>
              </a:rPr>
              <a:t>Data</a:t>
            </a:r>
            <a:endParaRPr sz="1600" dirty="0">
              <a:latin typeface="Urbane Medium"/>
              <a:cs typeface="Urbane Medium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403338" y="2200362"/>
            <a:ext cx="3660140" cy="1115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735"/>
              </a:lnSpc>
              <a:spcBef>
                <a:spcPts val="95"/>
              </a:spcBef>
            </a:pPr>
            <a:r>
              <a:rPr b="0" spc="-10" dirty="0">
                <a:latin typeface="Urbane Medium"/>
                <a:cs typeface="Urbane Medium"/>
              </a:rPr>
              <a:t>CREATING</a:t>
            </a:r>
          </a:p>
          <a:p>
            <a:pPr marL="12700">
              <a:lnSpc>
                <a:spcPts val="5855"/>
              </a:lnSpc>
            </a:pPr>
            <a:r>
              <a:rPr sz="5000" spc="-50" dirty="0"/>
              <a:t>CERTAINTY</a:t>
            </a:r>
            <a:endParaRPr sz="5000"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50864" y="2286723"/>
            <a:ext cx="75425" cy="111607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77688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403338" y="2200362"/>
            <a:ext cx="4513580" cy="1115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735"/>
              </a:lnSpc>
              <a:spcBef>
                <a:spcPts val="95"/>
              </a:spcBef>
            </a:pPr>
            <a:r>
              <a:rPr b="0" spc="-10" dirty="0">
                <a:latin typeface="Urbane Medium"/>
                <a:cs typeface="Urbane Medium"/>
              </a:rPr>
              <a:t>ELEVATED</a:t>
            </a:r>
          </a:p>
          <a:p>
            <a:pPr marL="12700">
              <a:lnSpc>
                <a:spcPts val="5855"/>
              </a:lnSpc>
            </a:pPr>
            <a:r>
              <a:rPr sz="5000" spc="-10" dirty="0"/>
              <a:t>EXPERIENCES</a:t>
            </a:r>
            <a:endParaRPr sz="50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50864" y="2286723"/>
            <a:ext cx="75425" cy="111607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416038" y="3659732"/>
            <a:ext cx="3349625" cy="18748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Push U</a:t>
            </a: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ser Interface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Design</a:t>
            </a:r>
            <a:endParaRPr lang="en-US" sz="1600" b="0" spc="-10" dirty="0">
              <a:solidFill>
                <a:srgbClr val="FFFFFF"/>
              </a:solidFill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Offer</a:t>
            </a:r>
            <a:r>
              <a:rPr lang="en-US" sz="1600" b="0" spc="-4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Interactive</a:t>
            </a:r>
            <a:r>
              <a:rPr lang="en-US"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Virtual</a:t>
            </a:r>
            <a:r>
              <a:rPr lang="en-US"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spc="-20" dirty="0">
                <a:solidFill>
                  <a:srgbClr val="FFFFFF"/>
                </a:solidFill>
                <a:latin typeface="Urbane Medium"/>
                <a:cs typeface="Urbane Medium"/>
              </a:rPr>
              <a:t>Tours</a:t>
            </a:r>
            <a:endParaRPr lang="en-US"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Optimization</a:t>
            </a:r>
            <a:r>
              <a:rPr lang="en-US" sz="1600" b="0" spc="-5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for</a:t>
            </a:r>
            <a:r>
              <a:rPr lang="en-US" sz="1600" b="0" spc="-4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dirty="0">
                <a:solidFill>
                  <a:srgbClr val="FFFFFF"/>
                </a:solidFill>
                <a:latin typeface="Urbane Medium"/>
                <a:cs typeface="Urbane Medium"/>
              </a:rPr>
              <a:t>Mobile</a:t>
            </a:r>
            <a:r>
              <a:rPr lang="en-US" sz="1600" b="0" spc="-4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lang="en-US"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Users</a:t>
            </a:r>
            <a:endParaRPr lang="en-US"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Maintenance</a:t>
            </a:r>
            <a:r>
              <a:rPr sz="1600" b="0" spc="-6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and</a:t>
            </a:r>
            <a:r>
              <a:rPr sz="1600" b="0" spc="-5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Hosting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Outlining</a:t>
            </a:r>
            <a:r>
              <a:rPr sz="1600" b="0" spc="-1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Strategic Initiatives</a:t>
            </a:r>
            <a:endParaRPr sz="1600" dirty="0">
              <a:latin typeface="Urbane Medium"/>
              <a:cs typeface="Urbane Medium"/>
            </a:endParaRPr>
          </a:p>
          <a:p>
            <a:pPr marL="241300" indent="-228600">
              <a:lnSpc>
                <a:spcPct val="100000"/>
              </a:lnSpc>
              <a:spcAft>
                <a:spcPts val="600"/>
              </a:spcAft>
              <a:buFont typeface="Niveau Grotesk Light"/>
              <a:buChar char="—"/>
              <a:tabLst>
                <a:tab pos="241300" algn="l"/>
              </a:tabLst>
            </a:pP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Elevating</a:t>
            </a:r>
            <a:r>
              <a:rPr sz="1600" b="0" spc="-45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dirty="0">
                <a:solidFill>
                  <a:srgbClr val="FFFFFF"/>
                </a:solidFill>
                <a:latin typeface="Urbane Medium"/>
                <a:cs typeface="Urbane Medium"/>
              </a:rPr>
              <a:t>the</a:t>
            </a:r>
            <a:r>
              <a:rPr sz="1600" b="0" spc="-40" dirty="0">
                <a:solidFill>
                  <a:srgbClr val="FFFFFF"/>
                </a:solidFill>
                <a:latin typeface="Urbane Medium"/>
                <a:cs typeface="Urbane Medium"/>
              </a:rPr>
              <a:t> </a:t>
            </a:r>
            <a:r>
              <a:rPr sz="1600" b="0" spc="-10" dirty="0">
                <a:solidFill>
                  <a:srgbClr val="FFFFFF"/>
                </a:solidFill>
                <a:latin typeface="Urbane Medium"/>
                <a:cs typeface="Urbane Medium"/>
              </a:rPr>
              <a:t>Community</a:t>
            </a:r>
            <a:endParaRPr sz="1600" dirty="0">
              <a:latin typeface="Urbane Medium"/>
              <a:cs typeface="Urbane Medium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20828" y="3063962"/>
            <a:ext cx="5126990" cy="10560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750" spc="-10" dirty="0"/>
              <a:t>QUESTIONS</a:t>
            </a:r>
            <a:endParaRPr sz="675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68347" y="2876143"/>
            <a:ext cx="75425" cy="111607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399374" y="-61810"/>
            <a:ext cx="2927350" cy="2477770"/>
            <a:chOff x="3399374" y="-61810"/>
            <a:chExt cx="2927350" cy="2477770"/>
          </a:xfrm>
        </p:grpSpPr>
        <p:sp>
          <p:nvSpPr>
            <p:cNvPr id="3" name="object 3"/>
            <p:cNvSpPr/>
            <p:nvPr/>
          </p:nvSpPr>
          <p:spPr>
            <a:xfrm>
              <a:off x="3461191" y="0"/>
              <a:ext cx="2803525" cy="2354580"/>
            </a:xfrm>
            <a:custGeom>
              <a:avLst/>
              <a:gdLst/>
              <a:ahLst/>
              <a:cxnLst/>
              <a:rect l="l" t="t" r="r" b="b"/>
              <a:pathLst>
                <a:path w="2803525" h="2354580">
                  <a:moveTo>
                    <a:pt x="2145106" y="0"/>
                  </a:moveTo>
                  <a:lnTo>
                    <a:pt x="658279" y="0"/>
                  </a:lnTo>
                  <a:lnTo>
                    <a:pt x="0" y="1140193"/>
                  </a:lnTo>
                  <a:lnTo>
                    <a:pt x="700849" y="2354097"/>
                  </a:lnTo>
                  <a:lnTo>
                    <a:pt x="2102548" y="2354097"/>
                  </a:lnTo>
                  <a:lnTo>
                    <a:pt x="2803397" y="1140193"/>
                  </a:lnTo>
                  <a:lnTo>
                    <a:pt x="2145106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32555" y="0"/>
              <a:ext cx="2660662" cy="229228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461185" y="0"/>
              <a:ext cx="2803525" cy="2354580"/>
            </a:xfrm>
            <a:custGeom>
              <a:avLst/>
              <a:gdLst/>
              <a:ahLst/>
              <a:cxnLst/>
              <a:rect l="l" t="t" r="r" b="b"/>
              <a:pathLst>
                <a:path w="2803525" h="2354580">
                  <a:moveTo>
                    <a:pt x="2145115" y="0"/>
                  </a:moveTo>
                  <a:lnTo>
                    <a:pt x="2785567" y="1109272"/>
                  </a:lnTo>
                  <a:lnTo>
                    <a:pt x="2803398" y="1140184"/>
                  </a:lnTo>
                  <a:lnTo>
                    <a:pt x="2785567" y="1171095"/>
                  </a:lnTo>
                  <a:lnTo>
                    <a:pt x="2120392" y="2323189"/>
                  </a:lnTo>
                  <a:lnTo>
                    <a:pt x="2102548" y="2354100"/>
                  </a:lnTo>
                  <a:lnTo>
                    <a:pt x="2066861" y="2354100"/>
                  </a:lnTo>
                  <a:lnTo>
                    <a:pt x="736536" y="2354100"/>
                  </a:lnTo>
                  <a:lnTo>
                    <a:pt x="700849" y="2354100"/>
                  </a:lnTo>
                  <a:lnTo>
                    <a:pt x="683006" y="2323189"/>
                  </a:lnTo>
                  <a:lnTo>
                    <a:pt x="17843" y="1171095"/>
                  </a:lnTo>
                  <a:lnTo>
                    <a:pt x="0" y="1140184"/>
                  </a:lnTo>
                  <a:lnTo>
                    <a:pt x="17843" y="1109272"/>
                  </a:lnTo>
                  <a:lnTo>
                    <a:pt x="658283" y="0"/>
                  </a:lnTo>
                </a:path>
              </a:pathLst>
            </a:custGeom>
            <a:ln w="1236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-3174" y="799479"/>
            <a:ext cx="41275" cy="64135"/>
            <a:chOff x="-3174" y="799479"/>
            <a:chExt cx="41275" cy="64135"/>
          </a:xfrm>
        </p:grpSpPr>
        <p:sp>
          <p:nvSpPr>
            <p:cNvPr id="7" name="object 7"/>
            <p:cNvSpPr/>
            <p:nvPr/>
          </p:nvSpPr>
          <p:spPr>
            <a:xfrm>
              <a:off x="0" y="807589"/>
              <a:ext cx="29845" cy="48895"/>
            </a:xfrm>
            <a:custGeom>
              <a:avLst/>
              <a:gdLst/>
              <a:ahLst/>
              <a:cxnLst/>
              <a:rect l="l" t="t" r="r" b="b"/>
              <a:pathLst>
                <a:path w="29845" h="48894">
                  <a:moveTo>
                    <a:pt x="0" y="0"/>
                  </a:moveTo>
                  <a:lnTo>
                    <a:pt x="0" y="48831"/>
                  </a:lnTo>
                  <a:lnTo>
                    <a:pt x="29337" y="348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802654"/>
              <a:ext cx="34925" cy="57785"/>
            </a:xfrm>
            <a:custGeom>
              <a:avLst/>
              <a:gdLst/>
              <a:ahLst/>
              <a:cxnLst/>
              <a:rect l="l" t="t" r="r" b="b"/>
              <a:pathLst>
                <a:path w="34925" h="57784">
                  <a:moveTo>
                    <a:pt x="0" y="57290"/>
                  </a:moveTo>
                  <a:lnTo>
                    <a:pt x="30712" y="42689"/>
                  </a:lnTo>
                  <a:lnTo>
                    <a:pt x="34420" y="40898"/>
                  </a:lnTo>
                  <a:lnTo>
                    <a:pt x="31779" y="37774"/>
                  </a:lnTo>
                  <a:lnTo>
                    <a:pt x="0" y="0"/>
                  </a:lnTo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815797"/>
              <a:ext cx="20955" cy="34925"/>
            </a:xfrm>
            <a:custGeom>
              <a:avLst/>
              <a:gdLst/>
              <a:ahLst/>
              <a:cxnLst/>
              <a:rect l="l" t="t" r="r" b="b"/>
              <a:pathLst>
                <a:path w="20955" h="34925">
                  <a:moveTo>
                    <a:pt x="0" y="34763"/>
                  </a:moveTo>
                  <a:lnTo>
                    <a:pt x="20890" y="24832"/>
                  </a:lnTo>
                  <a:lnTo>
                    <a:pt x="0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76542" y="3314699"/>
            <a:ext cx="2995650" cy="1497825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7272018" y="4356944"/>
            <a:ext cx="1236980" cy="1968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-20" dirty="0">
                <a:solidFill>
                  <a:srgbClr val="FFFFFF"/>
                </a:solidFill>
                <a:latin typeface="Gotham Bold"/>
                <a:cs typeface="Gotham Bold"/>
              </a:rPr>
              <a:t>MAGGIE</a:t>
            </a:r>
            <a:r>
              <a:rPr sz="1100" b="1" spc="-40" dirty="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1100" b="1" spc="-10" dirty="0">
                <a:solidFill>
                  <a:srgbClr val="FFFFFF"/>
                </a:solidFill>
                <a:latin typeface="Gotham Bold"/>
                <a:cs typeface="Gotham Bold"/>
              </a:rPr>
              <a:t>BRIGGS</a:t>
            </a:r>
            <a:endParaRPr sz="1100">
              <a:latin typeface="Gotham Bold"/>
              <a:cs typeface="Gotham Bold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272018" y="4528394"/>
            <a:ext cx="560070" cy="6940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3000"/>
              </a:lnSpc>
              <a:spcBef>
                <a:spcPts val="95"/>
              </a:spcBef>
            </a:pPr>
            <a:r>
              <a:rPr sz="1100" b="0" spc="-20" dirty="0">
                <a:solidFill>
                  <a:srgbClr val="FFFFFF"/>
                </a:solidFill>
                <a:latin typeface="Gotham Book"/>
                <a:cs typeface="Gotham Book"/>
              </a:rPr>
              <a:t>PHONE CELL </a:t>
            </a:r>
            <a:r>
              <a:rPr sz="1100" b="0" spc="-10" dirty="0">
                <a:solidFill>
                  <a:srgbClr val="FFFFFF"/>
                </a:solidFill>
                <a:latin typeface="Gotham Book"/>
                <a:cs typeface="Gotham Book"/>
              </a:rPr>
              <a:t>EMAIL</a:t>
            </a:r>
            <a:endParaRPr sz="1100">
              <a:latin typeface="Gotham Book"/>
              <a:cs typeface="Gotham Book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186418" y="4528394"/>
            <a:ext cx="2270760" cy="69405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sz="1100" b="0" spc="-10" dirty="0">
                <a:solidFill>
                  <a:srgbClr val="FFFFFF"/>
                </a:solidFill>
                <a:latin typeface="Gotham Book"/>
                <a:cs typeface="Gotham Book"/>
              </a:rPr>
              <a:t>863.216.6495</a:t>
            </a:r>
            <a:endParaRPr sz="1100">
              <a:latin typeface="Gotham Book"/>
              <a:cs typeface="Gotham Book"/>
            </a:endParaRPr>
          </a:p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1100" b="0" spc="-10" dirty="0">
                <a:solidFill>
                  <a:srgbClr val="FFFFFF"/>
                </a:solidFill>
                <a:latin typeface="Gotham Book"/>
                <a:cs typeface="Gotham Book"/>
              </a:rPr>
              <a:t>352.516.6006</a:t>
            </a:r>
            <a:endParaRPr sz="1100">
              <a:latin typeface="Gotham Book"/>
              <a:cs typeface="Gotham Book"/>
            </a:endParaRPr>
          </a:p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1100" b="0" spc="-10" dirty="0">
                <a:solidFill>
                  <a:srgbClr val="FFFFFF"/>
                </a:solidFill>
                <a:latin typeface="Gotham Book"/>
                <a:cs typeface="Gotham Book"/>
                <a:hlinkClick r:id="rId4"/>
              </a:rPr>
              <a:t>mbriggs@theapiarystudios.com</a:t>
            </a:r>
            <a:endParaRPr sz="1100">
              <a:latin typeface="Gotham Book"/>
              <a:cs typeface="Gotham Book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577465" y="-61810"/>
            <a:ext cx="2829560" cy="1252855"/>
            <a:chOff x="5577465" y="-61810"/>
            <a:chExt cx="2829560" cy="1252855"/>
          </a:xfrm>
        </p:grpSpPr>
        <p:sp>
          <p:nvSpPr>
            <p:cNvPr id="15" name="object 15"/>
            <p:cNvSpPr/>
            <p:nvPr/>
          </p:nvSpPr>
          <p:spPr>
            <a:xfrm>
              <a:off x="5639268" y="0"/>
              <a:ext cx="2705735" cy="1129665"/>
            </a:xfrm>
            <a:custGeom>
              <a:avLst/>
              <a:gdLst/>
              <a:ahLst/>
              <a:cxnLst/>
              <a:rect l="l" t="t" r="r" b="b"/>
              <a:pathLst>
                <a:path w="2705734" h="1129665">
                  <a:moveTo>
                    <a:pt x="2705557" y="0"/>
                  </a:moveTo>
                  <a:lnTo>
                    <a:pt x="0" y="0"/>
                  </a:lnTo>
                  <a:lnTo>
                    <a:pt x="651929" y="1129169"/>
                  </a:lnTo>
                  <a:lnTo>
                    <a:pt x="2053640" y="1129169"/>
                  </a:lnTo>
                  <a:lnTo>
                    <a:pt x="2705557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10631" y="0"/>
              <a:ext cx="2562809" cy="1067358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5639276" y="0"/>
              <a:ext cx="2705735" cy="1129665"/>
            </a:xfrm>
            <a:custGeom>
              <a:avLst/>
              <a:gdLst/>
              <a:ahLst/>
              <a:cxnLst/>
              <a:rect l="l" t="t" r="r" b="b"/>
              <a:pathLst>
                <a:path w="2705734" h="1129665">
                  <a:moveTo>
                    <a:pt x="0" y="0"/>
                  </a:moveTo>
                  <a:lnTo>
                    <a:pt x="634081" y="1098258"/>
                  </a:lnTo>
                  <a:lnTo>
                    <a:pt x="651924" y="1129170"/>
                  </a:lnTo>
                  <a:lnTo>
                    <a:pt x="687611" y="1129170"/>
                  </a:lnTo>
                  <a:lnTo>
                    <a:pt x="2017936" y="1129170"/>
                  </a:lnTo>
                  <a:lnTo>
                    <a:pt x="2053623" y="1129170"/>
                  </a:lnTo>
                  <a:lnTo>
                    <a:pt x="2071467" y="1098258"/>
                  </a:lnTo>
                  <a:lnTo>
                    <a:pt x="2705548" y="0"/>
                  </a:lnTo>
                </a:path>
              </a:pathLst>
            </a:custGeom>
            <a:ln w="1236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-61810" y="-61811"/>
            <a:ext cx="4258945" cy="6981825"/>
            <a:chOff x="-61810" y="-61811"/>
            <a:chExt cx="4258945" cy="6981825"/>
          </a:xfrm>
        </p:grpSpPr>
        <p:sp>
          <p:nvSpPr>
            <p:cNvPr id="19" name="object 19"/>
            <p:cNvSpPr/>
            <p:nvPr/>
          </p:nvSpPr>
          <p:spPr>
            <a:xfrm>
              <a:off x="5" y="4846434"/>
              <a:ext cx="2005964" cy="2011680"/>
            </a:xfrm>
            <a:custGeom>
              <a:avLst/>
              <a:gdLst/>
              <a:ahLst/>
              <a:cxnLst/>
              <a:rect l="l" t="t" r="r" b="b"/>
              <a:pathLst>
                <a:path w="2005964" h="2011679">
                  <a:moveTo>
                    <a:pt x="1304937" y="0"/>
                  </a:moveTo>
                  <a:lnTo>
                    <a:pt x="1269250" y="0"/>
                  </a:lnTo>
                  <a:lnTo>
                    <a:pt x="0" y="0"/>
                  </a:lnTo>
                  <a:lnTo>
                    <a:pt x="0" y="2011565"/>
                  </a:lnTo>
                  <a:lnTo>
                    <a:pt x="1545259" y="2011565"/>
                  </a:lnTo>
                  <a:lnTo>
                    <a:pt x="2005787" y="1213916"/>
                  </a:lnTo>
                  <a:lnTo>
                    <a:pt x="1304937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4908245"/>
              <a:ext cx="1934413" cy="1949754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0" y="4784628"/>
              <a:ext cx="1269365" cy="123825"/>
            </a:xfrm>
            <a:custGeom>
              <a:avLst/>
              <a:gdLst/>
              <a:ahLst/>
              <a:cxnLst/>
              <a:rect l="l" t="t" r="r" b="b"/>
              <a:pathLst>
                <a:path w="1269365" h="123825">
                  <a:moveTo>
                    <a:pt x="0" y="123621"/>
                  </a:moveTo>
                  <a:lnTo>
                    <a:pt x="1269251" y="123621"/>
                  </a:lnTo>
                  <a:lnTo>
                    <a:pt x="1269251" y="0"/>
                  </a:lnTo>
                  <a:lnTo>
                    <a:pt x="0" y="0"/>
                  </a:lnTo>
                  <a:lnTo>
                    <a:pt x="0" y="12362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269251" y="4846439"/>
              <a:ext cx="736600" cy="2011680"/>
            </a:xfrm>
            <a:custGeom>
              <a:avLst/>
              <a:gdLst/>
              <a:ahLst/>
              <a:cxnLst/>
              <a:rect l="l" t="t" r="r" b="b"/>
              <a:pathLst>
                <a:path w="736600" h="2011679">
                  <a:moveTo>
                    <a:pt x="276014" y="2011560"/>
                  </a:moveTo>
                  <a:lnTo>
                    <a:pt x="718693" y="1244828"/>
                  </a:lnTo>
                  <a:lnTo>
                    <a:pt x="736536" y="1213916"/>
                  </a:lnTo>
                  <a:lnTo>
                    <a:pt x="718693" y="1183005"/>
                  </a:lnTo>
                  <a:lnTo>
                    <a:pt x="53530" y="30911"/>
                  </a:lnTo>
                  <a:lnTo>
                    <a:pt x="35687" y="0"/>
                  </a:lnTo>
                  <a:lnTo>
                    <a:pt x="0" y="0"/>
                  </a:lnTo>
                </a:path>
              </a:pathLst>
            </a:custGeom>
            <a:ln w="1236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331551" y="3615195"/>
              <a:ext cx="2803525" cy="2428240"/>
            </a:xfrm>
            <a:custGeom>
              <a:avLst/>
              <a:gdLst/>
              <a:ahLst/>
              <a:cxnLst/>
              <a:rect l="l" t="t" r="r" b="b"/>
              <a:pathLst>
                <a:path w="2803525" h="2428240">
                  <a:moveTo>
                    <a:pt x="2102548" y="0"/>
                  </a:moveTo>
                  <a:lnTo>
                    <a:pt x="2066861" y="0"/>
                  </a:lnTo>
                  <a:lnTo>
                    <a:pt x="700849" y="0"/>
                  </a:lnTo>
                  <a:lnTo>
                    <a:pt x="0" y="1213916"/>
                  </a:lnTo>
                  <a:lnTo>
                    <a:pt x="700849" y="2427820"/>
                  </a:lnTo>
                  <a:lnTo>
                    <a:pt x="2102548" y="2427820"/>
                  </a:lnTo>
                  <a:lnTo>
                    <a:pt x="2803398" y="1213916"/>
                  </a:lnTo>
                  <a:lnTo>
                    <a:pt x="2102548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02918" y="3677009"/>
              <a:ext cx="2660662" cy="2304195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331551" y="3615195"/>
              <a:ext cx="2803525" cy="2428240"/>
            </a:xfrm>
            <a:custGeom>
              <a:avLst/>
              <a:gdLst/>
              <a:ahLst/>
              <a:cxnLst/>
              <a:rect l="l" t="t" r="r" b="b"/>
              <a:pathLst>
                <a:path w="2803525" h="2428240">
                  <a:moveTo>
                    <a:pt x="2066861" y="0"/>
                  </a:moveTo>
                  <a:lnTo>
                    <a:pt x="736536" y="0"/>
                  </a:lnTo>
                  <a:lnTo>
                    <a:pt x="700849" y="0"/>
                  </a:lnTo>
                  <a:lnTo>
                    <a:pt x="683006" y="30911"/>
                  </a:lnTo>
                  <a:lnTo>
                    <a:pt x="17830" y="1183004"/>
                  </a:lnTo>
                  <a:lnTo>
                    <a:pt x="0" y="1213916"/>
                  </a:lnTo>
                  <a:lnTo>
                    <a:pt x="17830" y="1244828"/>
                  </a:lnTo>
                  <a:lnTo>
                    <a:pt x="683006" y="2396909"/>
                  </a:lnTo>
                  <a:lnTo>
                    <a:pt x="700849" y="2427820"/>
                  </a:lnTo>
                  <a:lnTo>
                    <a:pt x="736536" y="2427820"/>
                  </a:lnTo>
                  <a:lnTo>
                    <a:pt x="2066861" y="2427820"/>
                  </a:lnTo>
                  <a:lnTo>
                    <a:pt x="2102548" y="2427820"/>
                  </a:lnTo>
                  <a:lnTo>
                    <a:pt x="2120392" y="2396909"/>
                  </a:lnTo>
                  <a:lnTo>
                    <a:pt x="2785554" y="1244828"/>
                  </a:lnTo>
                  <a:lnTo>
                    <a:pt x="2803398" y="1213916"/>
                  </a:lnTo>
                  <a:lnTo>
                    <a:pt x="2785554" y="1183004"/>
                  </a:lnTo>
                  <a:lnTo>
                    <a:pt x="2120392" y="30911"/>
                  </a:lnTo>
                  <a:lnTo>
                    <a:pt x="2102548" y="0"/>
                  </a:lnTo>
                  <a:lnTo>
                    <a:pt x="2066861" y="0"/>
                  </a:lnTo>
                  <a:close/>
                </a:path>
              </a:pathLst>
            </a:custGeom>
            <a:ln w="1236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" y="2398459"/>
              <a:ext cx="2005964" cy="2428240"/>
            </a:xfrm>
            <a:custGeom>
              <a:avLst/>
              <a:gdLst/>
              <a:ahLst/>
              <a:cxnLst/>
              <a:rect l="l" t="t" r="r" b="b"/>
              <a:pathLst>
                <a:path w="2005964" h="2428240">
                  <a:moveTo>
                    <a:pt x="1304937" y="0"/>
                  </a:moveTo>
                  <a:lnTo>
                    <a:pt x="1269250" y="0"/>
                  </a:lnTo>
                  <a:lnTo>
                    <a:pt x="0" y="0"/>
                  </a:lnTo>
                  <a:lnTo>
                    <a:pt x="0" y="2427820"/>
                  </a:lnTo>
                  <a:lnTo>
                    <a:pt x="1304937" y="2427820"/>
                  </a:lnTo>
                  <a:lnTo>
                    <a:pt x="2005787" y="1213929"/>
                  </a:lnTo>
                  <a:lnTo>
                    <a:pt x="1304937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2460269"/>
              <a:ext cx="1934413" cy="2304199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0" y="2336653"/>
              <a:ext cx="1269365" cy="123825"/>
            </a:xfrm>
            <a:custGeom>
              <a:avLst/>
              <a:gdLst/>
              <a:ahLst/>
              <a:cxnLst/>
              <a:rect l="l" t="t" r="r" b="b"/>
              <a:pathLst>
                <a:path w="1269365" h="123825">
                  <a:moveTo>
                    <a:pt x="0" y="123621"/>
                  </a:moveTo>
                  <a:lnTo>
                    <a:pt x="1269251" y="123621"/>
                  </a:lnTo>
                  <a:lnTo>
                    <a:pt x="1269251" y="0"/>
                  </a:lnTo>
                  <a:lnTo>
                    <a:pt x="0" y="0"/>
                  </a:lnTo>
                  <a:lnTo>
                    <a:pt x="0" y="12362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0" y="2398464"/>
              <a:ext cx="2005964" cy="2428240"/>
            </a:xfrm>
            <a:custGeom>
              <a:avLst/>
              <a:gdLst/>
              <a:ahLst/>
              <a:cxnLst/>
              <a:rect l="l" t="t" r="r" b="b"/>
              <a:pathLst>
                <a:path w="2005964" h="2428240">
                  <a:moveTo>
                    <a:pt x="0" y="2427820"/>
                  </a:moveTo>
                  <a:lnTo>
                    <a:pt x="1269251" y="2427820"/>
                  </a:lnTo>
                  <a:lnTo>
                    <a:pt x="1304938" y="2427820"/>
                  </a:lnTo>
                  <a:lnTo>
                    <a:pt x="1322782" y="2396909"/>
                  </a:lnTo>
                  <a:lnTo>
                    <a:pt x="1987944" y="1244828"/>
                  </a:lnTo>
                  <a:lnTo>
                    <a:pt x="2005788" y="1213916"/>
                  </a:lnTo>
                  <a:lnTo>
                    <a:pt x="1987944" y="1183005"/>
                  </a:lnTo>
                  <a:lnTo>
                    <a:pt x="1322782" y="30911"/>
                  </a:lnTo>
                  <a:lnTo>
                    <a:pt x="1304938" y="0"/>
                  </a:lnTo>
                  <a:lnTo>
                    <a:pt x="1269251" y="0"/>
                  </a:lnTo>
                </a:path>
              </a:pathLst>
            </a:custGeom>
            <a:ln w="1236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385429" y="0"/>
              <a:ext cx="2696210" cy="1120775"/>
            </a:xfrm>
            <a:custGeom>
              <a:avLst/>
              <a:gdLst/>
              <a:ahLst/>
              <a:cxnLst/>
              <a:rect l="l" t="t" r="r" b="b"/>
              <a:pathLst>
                <a:path w="2696210" h="1120775">
                  <a:moveTo>
                    <a:pt x="2695638" y="0"/>
                  </a:moveTo>
                  <a:lnTo>
                    <a:pt x="0" y="0"/>
                  </a:lnTo>
                  <a:lnTo>
                    <a:pt x="646963" y="1120584"/>
                  </a:lnTo>
                  <a:lnTo>
                    <a:pt x="2048662" y="1120584"/>
                  </a:lnTo>
                  <a:lnTo>
                    <a:pt x="2695638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56804" y="0"/>
              <a:ext cx="2552890" cy="1058773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1385419" y="0"/>
              <a:ext cx="2696210" cy="1120775"/>
            </a:xfrm>
            <a:custGeom>
              <a:avLst/>
              <a:gdLst/>
              <a:ahLst/>
              <a:cxnLst/>
              <a:rect l="l" t="t" r="r" b="b"/>
              <a:pathLst>
                <a:path w="2696210" h="1120775">
                  <a:moveTo>
                    <a:pt x="0" y="0"/>
                  </a:moveTo>
                  <a:lnTo>
                    <a:pt x="629138" y="1089677"/>
                  </a:lnTo>
                  <a:lnTo>
                    <a:pt x="646982" y="1120589"/>
                  </a:lnTo>
                  <a:lnTo>
                    <a:pt x="682669" y="1120589"/>
                  </a:lnTo>
                  <a:lnTo>
                    <a:pt x="2012994" y="1120589"/>
                  </a:lnTo>
                  <a:lnTo>
                    <a:pt x="2048681" y="1120589"/>
                  </a:lnTo>
                  <a:lnTo>
                    <a:pt x="2066524" y="1089677"/>
                  </a:lnTo>
                  <a:lnTo>
                    <a:pt x="2695651" y="0"/>
                  </a:lnTo>
                </a:path>
              </a:pathLst>
            </a:custGeom>
            <a:ln w="1236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331551" y="1169429"/>
              <a:ext cx="2803525" cy="2428240"/>
            </a:xfrm>
            <a:custGeom>
              <a:avLst/>
              <a:gdLst/>
              <a:ahLst/>
              <a:cxnLst/>
              <a:rect l="l" t="t" r="r" b="b"/>
              <a:pathLst>
                <a:path w="2803525" h="2428240">
                  <a:moveTo>
                    <a:pt x="2102548" y="0"/>
                  </a:moveTo>
                  <a:lnTo>
                    <a:pt x="2066861" y="0"/>
                  </a:lnTo>
                  <a:lnTo>
                    <a:pt x="700849" y="0"/>
                  </a:lnTo>
                  <a:lnTo>
                    <a:pt x="0" y="1213916"/>
                  </a:lnTo>
                  <a:lnTo>
                    <a:pt x="700849" y="2427820"/>
                  </a:lnTo>
                  <a:lnTo>
                    <a:pt x="2102548" y="2427820"/>
                  </a:lnTo>
                  <a:lnTo>
                    <a:pt x="2803398" y="1213916"/>
                  </a:lnTo>
                  <a:lnTo>
                    <a:pt x="2102548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02918" y="1231242"/>
              <a:ext cx="2660662" cy="2304196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1331551" y="1169429"/>
              <a:ext cx="2803525" cy="2428240"/>
            </a:xfrm>
            <a:custGeom>
              <a:avLst/>
              <a:gdLst/>
              <a:ahLst/>
              <a:cxnLst/>
              <a:rect l="l" t="t" r="r" b="b"/>
              <a:pathLst>
                <a:path w="2803525" h="2428240">
                  <a:moveTo>
                    <a:pt x="2066861" y="0"/>
                  </a:moveTo>
                  <a:lnTo>
                    <a:pt x="736536" y="0"/>
                  </a:lnTo>
                  <a:lnTo>
                    <a:pt x="700849" y="0"/>
                  </a:lnTo>
                  <a:lnTo>
                    <a:pt x="683006" y="30911"/>
                  </a:lnTo>
                  <a:lnTo>
                    <a:pt x="17830" y="1183005"/>
                  </a:lnTo>
                  <a:lnTo>
                    <a:pt x="0" y="1213916"/>
                  </a:lnTo>
                  <a:lnTo>
                    <a:pt x="17830" y="1244828"/>
                  </a:lnTo>
                  <a:lnTo>
                    <a:pt x="683006" y="2396909"/>
                  </a:lnTo>
                  <a:lnTo>
                    <a:pt x="700849" y="2427820"/>
                  </a:lnTo>
                  <a:lnTo>
                    <a:pt x="736536" y="2427820"/>
                  </a:lnTo>
                  <a:lnTo>
                    <a:pt x="2066861" y="2427820"/>
                  </a:lnTo>
                  <a:lnTo>
                    <a:pt x="2102548" y="2427820"/>
                  </a:lnTo>
                  <a:lnTo>
                    <a:pt x="2120392" y="2396909"/>
                  </a:lnTo>
                  <a:lnTo>
                    <a:pt x="2785554" y="1244828"/>
                  </a:lnTo>
                  <a:lnTo>
                    <a:pt x="2803398" y="1213916"/>
                  </a:lnTo>
                  <a:lnTo>
                    <a:pt x="2785554" y="1183005"/>
                  </a:lnTo>
                  <a:lnTo>
                    <a:pt x="2120392" y="30911"/>
                  </a:lnTo>
                  <a:lnTo>
                    <a:pt x="2102548" y="0"/>
                  </a:lnTo>
                  <a:lnTo>
                    <a:pt x="2066861" y="0"/>
                  </a:lnTo>
                  <a:close/>
                </a:path>
              </a:pathLst>
            </a:custGeom>
            <a:ln w="1236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0" y="0"/>
              <a:ext cx="2018664" cy="2354580"/>
            </a:xfrm>
            <a:custGeom>
              <a:avLst/>
              <a:gdLst/>
              <a:ahLst/>
              <a:cxnLst/>
              <a:rect l="l" t="t" r="r" b="b"/>
              <a:pathLst>
                <a:path w="2018664" h="2354580">
                  <a:moveTo>
                    <a:pt x="1360195" y="0"/>
                  </a:moveTo>
                  <a:lnTo>
                    <a:pt x="0" y="0"/>
                  </a:lnTo>
                  <a:lnTo>
                    <a:pt x="0" y="2354097"/>
                  </a:lnTo>
                  <a:lnTo>
                    <a:pt x="1317637" y="2354097"/>
                  </a:lnTo>
                  <a:lnTo>
                    <a:pt x="2018487" y="1140206"/>
                  </a:lnTo>
                  <a:lnTo>
                    <a:pt x="1360195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0" y="0"/>
              <a:ext cx="1947113" cy="2292281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0" y="0"/>
              <a:ext cx="2018664" cy="2354580"/>
            </a:xfrm>
            <a:custGeom>
              <a:avLst/>
              <a:gdLst/>
              <a:ahLst/>
              <a:cxnLst/>
              <a:rect l="l" t="t" r="r" b="b"/>
              <a:pathLst>
                <a:path w="2018664" h="2354580">
                  <a:moveTo>
                    <a:pt x="0" y="2354101"/>
                  </a:moveTo>
                  <a:lnTo>
                    <a:pt x="1281951" y="2354101"/>
                  </a:lnTo>
                  <a:lnTo>
                    <a:pt x="1317638" y="2354101"/>
                  </a:lnTo>
                  <a:lnTo>
                    <a:pt x="1335482" y="2323189"/>
                  </a:lnTo>
                  <a:lnTo>
                    <a:pt x="2000644" y="1171109"/>
                  </a:lnTo>
                  <a:lnTo>
                    <a:pt x="2018488" y="1140197"/>
                  </a:lnTo>
                  <a:lnTo>
                    <a:pt x="2000644" y="1109285"/>
                  </a:lnTo>
                  <a:lnTo>
                    <a:pt x="1360197" y="0"/>
                  </a:lnTo>
                </a:path>
              </a:pathLst>
            </a:custGeom>
            <a:ln w="1236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331551" y="1169417"/>
              <a:ext cx="2803525" cy="2428240"/>
            </a:xfrm>
            <a:custGeom>
              <a:avLst/>
              <a:gdLst/>
              <a:ahLst/>
              <a:cxnLst/>
              <a:rect l="l" t="t" r="r" b="b"/>
              <a:pathLst>
                <a:path w="2803525" h="2428240">
                  <a:moveTo>
                    <a:pt x="2102548" y="0"/>
                  </a:moveTo>
                  <a:lnTo>
                    <a:pt x="2066861" y="0"/>
                  </a:lnTo>
                  <a:lnTo>
                    <a:pt x="700849" y="0"/>
                  </a:lnTo>
                  <a:lnTo>
                    <a:pt x="0" y="1213916"/>
                  </a:lnTo>
                  <a:lnTo>
                    <a:pt x="700849" y="2427833"/>
                  </a:lnTo>
                  <a:lnTo>
                    <a:pt x="2102548" y="2427833"/>
                  </a:lnTo>
                  <a:lnTo>
                    <a:pt x="2803398" y="1213916"/>
                  </a:lnTo>
                  <a:lnTo>
                    <a:pt x="2102548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02918" y="1231230"/>
              <a:ext cx="2660662" cy="2304195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1331551" y="1169417"/>
              <a:ext cx="2803525" cy="2428240"/>
            </a:xfrm>
            <a:custGeom>
              <a:avLst/>
              <a:gdLst/>
              <a:ahLst/>
              <a:cxnLst/>
              <a:rect l="l" t="t" r="r" b="b"/>
              <a:pathLst>
                <a:path w="2803525" h="2428240">
                  <a:moveTo>
                    <a:pt x="2066861" y="0"/>
                  </a:moveTo>
                  <a:lnTo>
                    <a:pt x="736536" y="0"/>
                  </a:lnTo>
                  <a:lnTo>
                    <a:pt x="700849" y="0"/>
                  </a:lnTo>
                  <a:lnTo>
                    <a:pt x="683006" y="30911"/>
                  </a:lnTo>
                  <a:lnTo>
                    <a:pt x="17830" y="1183005"/>
                  </a:lnTo>
                  <a:lnTo>
                    <a:pt x="0" y="1213916"/>
                  </a:lnTo>
                  <a:lnTo>
                    <a:pt x="17830" y="1244828"/>
                  </a:lnTo>
                  <a:lnTo>
                    <a:pt x="683006" y="2396921"/>
                  </a:lnTo>
                  <a:lnTo>
                    <a:pt x="700849" y="2427833"/>
                  </a:lnTo>
                  <a:lnTo>
                    <a:pt x="736536" y="2427833"/>
                  </a:lnTo>
                  <a:lnTo>
                    <a:pt x="2066861" y="2427833"/>
                  </a:lnTo>
                  <a:lnTo>
                    <a:pt x="2102548" y="2427833"/>
                  </a:lnTo>
                  <a:lnTo>
                    <a:pt x="2120392" y="2396921"/>
                  </a:lnTo>
                  <a:lnTo>
                    <a:pt x="2785554" y="1244828"/>
                  </a:lnTo>
                  <a:lnTo>
                    <a:pt x="2803398" y="1213916"/>
                  </a:lnTo>
                  <a:lnTo>
                    <a:pt x="2785554" y="1183005"/>
                  </a:lnTo>
                  <a:lnTo>
                    <a:pt x="2120392" y="30911"/>
                  </a:lnTo>
                  <a:lnTo>
                    <a:pt x="2102548" y="0"/>
                  </a:lnTo>
                  <a:lnTo>
                    <a:pt x="2066861" y="0"/>
                  </a:lnTo>
                  <a:close/>
                </a:path>
              </a:pathLst>
            </a:custGeom>
            <a:ln w="123621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</TotalTime>
  <Words>261</Words>
  <Application>Microsoft Macintosh PowerPoint</Application>
  <PresentationFormat>Widescreen</PresentationFormat>
  <Paragraphs>71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Calibri</vt:lpstr>
      <vt:lpstr>Gotham Bold</vt:lpstr>
      <vt:lpstr>Gotham Book</vt:lpstr>
      <vt:lpstr>Niveau Grotesk Light</vt:lpstr>
      <vt:lpstr>Urbane Bold</vt:lpstr>
      <vt:lpstr>Urbane Medium</vt:lpstr>
      <vt:lpstr>Urbane Thin</vt:lpstr>
      <vt:lpstr>Office Theme</vt:lpstr>
      <vt:lpstr>PowerPoint Presentation</vt:lpstr>
      <vt:lpstr>FROM THIS...</vt:lpstr>
      <vt:lpstr>TOURING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INVESTING IN OUR</vt:lpstr>
      <vt:lpstr>CURRENT CAPABILITIES</vt:lpstr>
      <vt:lpstr>PROJECTS ON DECK</vt:lpstr>
      <vt:lpstr>TASK AUTHORIZATION</vt:lpstr>
      <vt:lpstr>CREATING CERTAINTY</vt:lpstr>
      <vt:lpstr>ELEVATED EXPERIENCES</vt:lpstr>
      <vt:lpstr>QUESTIONS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Local1</dc:creator>
  <cp:lastModifiedBy>barry friedman</cp:lastModifiedBy>
  <cp:revision>7</cp:revision>
  <dcterms:created xsi:type="dcterms:W3CDTF">2023-01-09T16:19:18Z</dcterms:created>
  <dcterms:modified xsi:type="dcterms:W3CDTF">2023-02-06T18:52:11Z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2023-01-09T00:00:00Z</vt:filetime>
  </property>
  <property fmtid="{D5CDD505-2E9C-101B-9397-08002B2CF9AE}" pid="3" name="Creator">
    <vt:lpwstr>Adobe InDesign 18.0 (Windows)</vt:lpwstr>
  </property>
  <property fmtid="{D5CDD505-2E9C-101B-9397-08002B2CF9AE}" pid="4" name="LastSaved">
    <vt:filetime>2023-01-09T00:00:00Z</vt:filetime>
  </property>
  <property fmtid="{D5CDD505-2E9C-101B-9397-08002B2CF9AE}" pid="5" name="Producer">
    <vt:lpwstr>Adobe PDF Library 17.0</vt:lpwstr>
  </property>
</Properties>
</file>